
<file path=[Content_Types].xml><?xml version="1.0" encoding="utf-8"?>
<Types xmlns="http://schemas.openxmlformats.org/package/2006/content-types"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wdp" ContentType="image/vnd.ms-photo"/>
  <Default Extension="gif" ContentType="image/gi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0279975" cy="42808525"/>
  <p:notesSz cx="6669088" cy="9926638"/>
  <p:defaultTextStyle>
    <a:defPPr>
      <a:defRPr lang="fr-FR"/>
    </a:defPPr>
    <a:lvl1pPr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026872" indent="-1584980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055277" indent="-3171494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6083684" indent="-4758008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8112089" indent="-6344522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09459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651350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093242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535133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23D3F"/>
    <a:srgbClr val="FF5754"/>
    <a:srgbClr val="A50819"/>
    <a:srgbClr val="00A2E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6" autoAdjust="0"/>
    <p:restoredTop sz="90444" autoAdjust="0"/>
  </p:normalViewPr>
  <p:slideViewPr>
    <p:cSldViewPr>
      <p:cViewPr>
        <p:scale>
          <a:sx n="59" d="100"/>
          <a:sy n="59" d="100"/>
        </p:scale>
        <p:origin x="4620" y="12840"/>
      </p:cViewPr>
      <p:guideLst>
        <p:guide orient="horz" pos="13483"/>
        <p:guide pos="95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1848" y="-84"/>
      </p:cViewPr>
      <p:guideLst>
        <p:guide orient="horz" pos="3127"/>
        <p:guide pos="210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012" cy="496888"/>
          </a:xfrm>
          <a:prstGeom prst="rect">
            <a:avLst/>
          </a:prstGeom>
        </p:spPr>
        <p:txBody>
          <a:bodyPr vert="horz" lIns="62623" tIns="31312" rIns="62623" bIns="31312" rtlCol="0"/>
          <a:lstStyle>
            <a:lvl1pPr algn="l">
              <a:defRPr sz="8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7596" y="0"/>
            <a:ext cx="2890012" cy="496888"/>
          </a:xfrm>
          <a:prstGeom prst="rect">
            <a:avLst/>
          </a:prstGeom>
        </p:spPr>
        <p:txBody>
          <a:bodyPr vert="horz" lIns="62623" tIns="31312" rIns="62623" bIns="31312" rtlCol="0"/>
          <a:lstStyle>
            <a:lvl1pPr algn="r">
              <a:defRPr sz="800"/>
            </a:lvl1pPr>
          </a:lstStyle>
          <a:p>
            <a:fld id="{A8D85182-884B-4CF9-BB4A-EE6A9BF93B43}" type="datetimeFigureOut">
              <a:rPr lang="zh-CN" altLang="en-US" smtClean="0"/>
              <a:pPr/>
              <a:t>2014/10/15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890012" cy="496886"/>
          </a:xfrm>
          <a:prstGeom prst="rect">
            <a:avLst/>
          </a:prstGeom>
        </p:spPr>
        <p:txBody>
          <a:bodyPr vert="horz" lIns="62623" tIns="31312" rIns="62623" bIns="31312" rtlCol="0" anchor="b"/>
          <a:lstStyle>
            <a:lvl1pPr algn="l">
              <a:defRPr sz="8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7596" y="9428164"/>
            <a:ext cx="2890012" cy="496886"/>
          </a:xfrm>
          <a:prstGeom prst="rect">
            <a:avLst/>
          </a:prstGeom>
        </p:spPr>
        <p:txBody>
          <a:bodyPr vert="horz" lIns="62623" tIns="31312" rIns="62623" bIns="31312" rtlCol="0" anchor="b"/>
          <a:lstStyle>
            <a:lvl1pPr algn="r">
              <a:defRPr sz="800"/>
            </a:lvl1pPr>
          </a:lstStyle>
          <a:p>
            <a:fld id="{AC4F009B-AE27-4B24-A239-30F5DD80113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8315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/>
          <a:lstStyle>
            <a:lvl1pPr algn="l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993" y="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/>
          <a:lstStyle>
            <a:lvl1pPr algn="r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7916C43-AFFE-4F2C-9864-72764BA0B5EA}" type="datetimeFigureOut">
              <a:rPr lang="fr-FR"/>
              <a:pPr>
                <a:defRPr/>
              </a:pPr>
              <a:t>15/10/2014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019300" y="744538"/>
            <a:ext cx="2630488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3" tIns="45712" rIns="91423" bIns="45712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8"/>
          </a:xfrm>
          <a:prstGeom prst="rect">
            <a:avLst/>
          </a:prstGeom>
        </p:spPr>
        <p:txBody>
          <a:bodyPr vert="horz" lIns="91423" tIns="45712" rIns="91423" bIns="45712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01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 anchor="b"/>
          <a:lstStyle>
            <a:lvl1pPr algn="l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993" y="942801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 anchor="b"/>
          <a:lstStyle>
            <a:lvl1pPr algn="r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85E624D-03D5-41F2-BC39-0B21EA7B141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08138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2026872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4055277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6083684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8112089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10141193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12169434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14197671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6225910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019300" y="744538"/>
            <a:ext cx="2630488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196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Base pour concevoir votre poster EURECOM.</a:t>
            </a:r>
          </a:p>
          <a:p>
            <a:pPr defTabSz="4196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Le service COM est à votre disposition pour toute </a:t>
            </a:r>
            <a:r>
              <a:rPr lang="fr-FR" smtClean="0"/>
              <a:t>aide complémentaire</a:t>
            </a:r>
            <a:endParaRPr lang="fr-FR" dirty="0" smtClean="0"/>
          </a:p>
          <a:p>
            <a:pPr defTabSz="4196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 smtClean="0"/>
          </a:p>
        </p:txBody>
      </p:sp>
      <p:sp>
        <p:nvSpPr>
          <p:cNvPr id="51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194982" fontAlgn="base">
              <a:spcBef>
                <a:spcPct val="0"/>
              </a:spcBef>
              <a:spcAft>
                <a:spcPct val="0"/>
              </a:spcAft>
              <a:defRPr/>
            </a:pPr>
            <a:fld id="{AE3ECFB8-AD4B-4E06-806E-55FCCC3FC827}" type="slidenum">
              <a:rPr lang="fr-FR" smtClean="0"/>
              <a:pPr defTabSz="4194982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 7"/>
          <p:cNvSpPr/>
          <p:nvPr userDrawn="1"/>
        </p:nvSpPr>
        <p:spPr>
          <a:xfrm>
            <a:off x="7354142" y="-46138"/>
            <a:ext cx="22904694" cy="3957461"/>
          </a:xfrm>
          <a:custGeom>
            <a:avLst/>
            <a:gdLst>
              <a:gd name="connsiteX0" fmla="*/ 0 w 20453684"/>
              <a:gd name="connsiteY0" fmla="*/ 3946358 h 3994484"/>
              <a:gd name="connsiteX1" fmla="*/ 866274 w 20453684"/>
              <a:gd name="connsiteY1" fmla="*/ 0 h 3994484"/>
              <a:gd name="connsiteX2" fmla="*/ 20453684 w 20453684"/>
              <a:gd name="connsiteY2" fmla="*/ 0 h 3994484"/>
              <a:gd name="connsiteX3" fmla="*/ 20453684 w 20453684"/>
              <a:gd name="connsiteY3" fmla="*/ 3994484 h 3994484"/>
              <a:gd name="connsiteX4" fmla="*/ 48126 w 20453684"/>
              <a:gd name="connsiteY4" fmla="*/ 3994484 h 3994484"/>
              <a:gd name="connsiteX5" fmla="*/ 0 w 20453684"/>
              <a:gd name="connsiteY5" fmla="*/ 3946358 h 39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53684" h="3994484">
                <a:moveTo>
                  <a:pt x="0" y="3946358"/>
                </a:moveTo>
                <a:lnTo>
                  <a:pt x="866274" y="0"/>
                </a:lnTo>
                <a:lnTo>
                  <a:pt x="20453684" y="0"/>
                </a:lnTo>
                <a:lnTo>
                  <a:pt x="20453684" y="3994484"/>
                </a:lnTo>
                <a:lnTo>
                  <a:pt x="48126" y="3994484"/>
                </a:lnTo>
                <a:lnTo>
                  <a:pt x="0" y="39463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78" tIns="44190" rIns="88378" bIns="44190" anchor="ctr"/>
          <a:lstStyle/>
          <a:p>
            <a:pPr algn="ctr" defTabSz="4056478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6" name="Connecteur droit 8"/>
          <p:cNvCxnSpPr>
            <a:stCxn id="5" idx="4"/>
          </p:cNvCxnSpPr>
          <p:nvPr userDrawn="1"/>
        </p:nvCxnSpPr>
        <p:spPr>
          <a:xfrm flipV="1">
            <a:off x="7408034" y="3850504"/>
            <a:ext cx="22871941" cy="608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necteur droit 9"/>
          <p:cNvCxnSpPr/>
          <p:nvPr userDrawn="1"/>
        </p:nvCxnSpPr>
        <p:spPr>
          <a:xfrm>
            <a:off x="7498326" y="3496072"/>
            <a:ext cx="22781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10"/>
          <p:cNvCxnSpPr/>
          <p:nvPr userDrawn="1"/>
        </p:nvCxnSpPr>
        <p:spPr>
          <a:xfrm>
            <a:off x="7498325" y="3143739"/>
            <a:ext cx="2287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Forme libre 11"/>
          <p:cNvSpPr/>
          <p:nvPr userDrawn="1"/>
        </p:nvSpPr>
        <p:spPr>
          <a:xfrm>
            <a:off x="9801830" y="40799386"/>
            <a:ext cx="20478146" cy="2009139"/>
          </a:xfrm>
          <a:custGeom>
            <a:avLst/>
            <a:gdLst>
              <a:gd name="connsiteX0" fmla="*/ 0 w 20453684"/>
              <a:gd name="connsiteY0" fmla="*/ 3946358 h 3994484"/>
              <a:gd name="connsiteX1" fmla="*/ 866274 w 20453684"/>
              <a:gd name="connsiteY1" fmla="*/ 0 h 3994484"/>
              <a:gd name="connsiteX2" fmla="*/ 20453684 w 20453684"/>
              <a:gd name="connsiteY2" fmla="*/ 0 h 3994484"/>
              <a:gd name="connsiteX3" fmla="*/ 20453684 w 20453684"/>
              <a:gd name="connsiteY3" fmla="*/ 3994484 h 3994484"/>
              <a:gd name="connsiteX4" fmla="*/ 48126 w 20453684"/>
              <a:gd name="connsiteY4" fmla="*/ 3994484 h 3994484"/>
              <a:gd name="connsiteX5" fmla="*/ 0 w 20453684"/>
              <a:gd name="connsiteY5" fmla="*/ 3946358 h 39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53684" h="3994484">
                <a:moveTo>
                  <a:pt x="0" y="3946358"/>
                </a:moveTo>
                <a:lnTo>
                  <a:pt x="866274" y="0"/>
                </a:lnTo>
                <a:lnTo>
                  <a:pt x="20453684" y="0"/>
                </a:lnTo>
                <a:lnTo>
                  <a:pt x="20453684" y="3994484"/>
                </a:lnTo>
                <a:lnTo>
                  <a:pt x="48126" y="3994484"/>
                </a:lnTo>
                <a:lnTo>
                  <a:pt x="0" y="39463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78" tIns="44190" rIns="88378" bIns="44190" anchor="ctr"/>
          <a:lstStyle/>
          <a:p>
            <a:pPr algn="ctr" defTabSz="4056478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0" name="Forme libre 12"/>
          <p:cNvSpPr/>
          <p:nvPr userDrawn="1"/>
        </p:nvSpPr>
        <p:spPr>
          <a:xfrm>
            <a:off x="-23363" y="40788900"/>
            <a:ext cx="10661853" cy="2019626"/>
          </a:xfrm>
          <a:custGeom>
            <a:avLst/>
            <a:gdLst>
              <a:gd name="connsiteX0" fmla="*/ 6991350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6991350 w 7886700"/>
              <a:gd name="connsiteY4" fmla="*/ 2038350 h 2038350"/>
              <a:gd name="connsiteX0" fmla="*/ 6991350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6991350 w 7886700"/>
              <a:gd name="connsiteY4" fmla="*/ 2038350 h 2038350"/>
              <a:gd name="connsiteX0" fmla="*/ 6991350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6991350 w 7886700"/>
              <a:gd name="connsiteY4" fmla="*/ 2038350 h 2038350"/>
              <a:gd name="connsiteX0" fmla="*/ 7185854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7185854 w 7886700"/>
              <a:gd name="connsiteY4" fmla="*/ 2038350 h 2038350"/>
              <a:gd name="connsiteX0" fmla="*/ 7380358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7380358 w 7886700"/>
              <a:gd name="connsiteY4" fmla="*/ 203835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700" h="2038350">
                <a:moveTo>
                  <a:pt x="7380358" y="2038350"/>
                </a:moveTo>
                <a:lnTo>
                  <a:pt x="7886700" y="19050"/>
                </a:lnTo>
                <a:lnTo>
                  <a:pt x="0" y="0"/>
                </a:lnTo>
                <a:lnTo>
                  <a:pt x="0" y="2019300"/>
                </a:lnTo>
                <a:lnTo>
                  <a:pt x="7380358" y="20383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78" tIns="44190" rIns="88378" bIns="44190" anchor="ctr"/>
          <a:lstStyle/>
          <a:p>
            <a:pPr defTabSz="4056478" fontAlgn="auto">
              <a:spcBef>
                <a:spcPts val="0"/>
              </a:spcBef>
              <a:spcAft>
                <a:spcPts val="0"/>
              </a:spcAft>
              <a:tabLst>
                <a:tab pos="2154695" algn="l"/>
              </a:tabLst>
              <a:defRPr/>
            </a:pPr>
            <a:r>
              <a:rPr lang="fr-FR" sz="3000" b="1" dirty="0" smtClean="0"/>
              <a:t>	EURECOM</a:t>
            </a:r>
            <a:r>
              <a:rPr lang="fr-FR" sz="3000" dirty="0" smtClean="0"/>
              <a:t> – Campus SophiaTech, </a:t>
            </a:r>
          </a:p>
          <a:p>
            <a:pPr defTabSz="4056478" fontAlgn="auto">
              <a:spcBef>
                <a:spcPts val="0"/>
              </a:spcBef>
              <a:spcAft>
                <a:spcPts val="0"/>
              </a:spcAft>
              <a:tabLst>
                <a:tab pos="2154695" algn="l"/>
              </a:tabLst>
              <a:defRPr/>
            </a:pPr>
            <a:r>
              <a:rPr lang="fr-FR" sz="3000" dirty="0" smtClean="0"/>
              <a:t>	450 Route des Chappes, 06410 Biot FRANCE                                   	</a:t>
            </a:r>
            <a:r>
              <a:rPr lang="fr-FR" sz="3000" b="1" baseline="0" dirty="0" smtClean="0"/>
              <a:t>www.eurecom.fr</a:t>
            </a:r>
            <a:endParaRPr lang="fr-FR" sz="3000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4001" y="4487420"/>
            <a:ext cx="27251979" cy="4149319"/>
          </a:xfrm>
        </p:spPr>
        <p:txBody>
          <a:bodyPr>
            <a:noAutofit/>
          </a:bodyPr>
          <a:lstStyle>
            <a:lvl1pPr>
              <a:defRPr sz="140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14001" y="9371359"/>
            <a:ext cx="27251979" cy="30790076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11" name="Image 6" descr="Eurecom_300dpi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842" y="793159"/>
            <a:ext cx="6919982" cy="279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88929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514223" y="1715531"/>
            <a:ext cx="27251532" cy="713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647" tIns="202825" rIns="405647" bIns="2028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514223" y="9989075"/>
            <a:ext cx="27251532" cy="28251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647" tIns="202825" rIns="405647" bIns="202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4221" y="39677374"/>
            <a:ext cx="7065996" cy="2279680"/>
          </a:xfrm>
          <a:prstGeom prst="rect">
            <a:avLst/>
          </a:prstGeom>
        </p:spPr>
        <p:txBody>
          <a:bodyPr vert="horz" lIns="405647" tIns="202825" rIns="405647" bIns="202825" rtlCol="0" anchor="ctr"/>
          <a:lstStyle>
            <a:lvl1pPr algn="l" defTabSz="4056478" fontAlgn="auto">
              <a:spcBef>
                <a:spcPts val="0"/>
              </a:spcBef>
              <a:spcAft>
                <a:spcPts val="0"/>
              </a:spcAft>
              <a:defRPr sz="5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63C07BE-D8A2-42EB-9303-5A0B72D89790}" type="datetimeFigureOut">
              <a:rPr lang="fr-FR"/>
              <a:pPr>
                <a:defRPr/>
              </a:pPr>
              <a:t>15/10/2014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5882" y="39677374"/>
            <a:ext cx="9588213" cy="2279680"/>
          </a:xfrm>
          <a:prstGeom prst="rect">
            <a:avLst/>
          </a:prstGeom>
        </p:spPr>
        <p:txBody>
          <a:bodyPr vert="horz" lIns="405647" tIns="202825" rIns="405647" bIns="202825" rtlCol="0" anchor="ctr"/>
          <a:lstStyle>
            <a:lvl1pPr algn="ctr" defTabSz="4056478" fontAlgn="auto">
              <a:spcBef>
                <a:spcPts val="0"/>
              </a:spcBef>
              <a:spcAft>
                <a:spcPts val="0"/>
              </a:spcAft>
              <a:defRPr sz="5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99760" y="39677374"/>
            <a:ext cx="7065996" cy="2279680"/>
          </a:xfrm>
          <a:prstGeom prst="rect">
            <a:avLst/>
          </a:prstGeom>
        </p:spPr>
        <p:txBody>
          <a:bodyPr vert="horz" lIns="405647" tIns="202825" rIns="405647" bIns="202825" rtlCol="0" anchor="ctr"/>
          <a:lstStyle>
            <a:lvl1pPr algn="r" defTabSz="4056478" fontAlgn="auto">
              <a:spcBef>
                <a:spcPts val="0"/>
              </a:spcBef>
              <a:spcAft>
                <a:spcPts val="0"/>
              </a:spcAft>
              <a:defRPr sz="5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0B5F48-95D7-47F0-BAFD-036F4ADA921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iming>
    <p:tnLst>
      <p:par>
        <p:cTn id="1" dur="indefinite" restart="never" nodeType="tmRoot"/>
      </p:par>
    </p:tnLst>
  </p:timing>
  <p:txStyles>
    <p:titleStyle>
      <a:lvl1pPr algn="ctr" defTabSz="4055277" rtl="0" eaLnBrk="0" fontAlgn="base" hangingPunct="0">
        <a:spcBef>
          <a:spcPct val="0"/>
        </a:spcBef>
        <a:spcAft>
          <a:spcPct val="0"/>
        </a:spcAft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2pPr>
      <a:lvl3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3pPr>
      <a:lvl4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4pPr>
      <a:lvl5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5pPr>
      <a:lvl6pPr marL="441891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6pPr>
      <a:lvl7pPr marL="883783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7pPr>
      <a:lvl8pPr marL="1325674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8pPr>
      <a:lvl9pPr marL="1767568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9pPr>
    </p:titleStyle>
    <p:bodyStyle>
      <a:lvl1pPr marL="1520537" indent="-1520537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200" kern="1200">
          <a:solidFill>
            <a:schemeClr val="tx1"/>
          </a:solidFill>
          <a:latin typeface="+mn-lt"/>
          <a:ea typeface="+mn-ea"/>
          <a:cs typeface="+mn-cs"/>
        </a:defRPr>
      </a:lvl1pPr>
      <a:lvl2pPr marL="3295776" indent="-1267371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400" kern="1200">
          <a:solidFill>
            <a:schemeClr val="tx1"/>
          </a:solidFill>
          <a:latin typeface="+mn-lt"/>
          <a:ea typeface="+mn-ea"/>
          <a:cs typeface="+mn-cs"/>
        </a:defRPr>
      </a:lvl2pPr>
      <a:lvl3pPr marL="5069479" indent="-1012669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0600" kern="1200">
          <a:solidFill>
            <a:schemeClr val="tx1"/>
          </a:solidFill>
          <a:latin typeface="+mn-lt"/>
          <a:ea typeface="+mn-ea"/>
          <a:cs typeface="+mn-cs"/>
        </a:defRPr>
      </a:lvl3pPr>
      <a:lvl4pPr marL="7097887" indent="-1012669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9126292" indent="-1012669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55313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183552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11791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40028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28239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56478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084717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12956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41193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169434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197671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225910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12.png"/><Relationship Id="rId26" Type="http://schemas.openxmlformats.org/officeDocument/2006/relationships/image" Target="../media/image19.png"/><Relationship Id="rId39" Type="http://schemas.openxmlformats.org/officeDocument/2006/relationships/image" Target="../media/image32.jpeg"/><Relationship Id="rId3" Type="http://schemas.openxmlformats.org/officeDocument/2006/relationships/hyperlink" Target="http://community.mediamixer.eu/" TargetMode="External"/><Relationship Id="rId21" Type="http://schemas.microsoft.com/office/2007/relationships/hdphoto" Target="../media/hdphoto5.wdp"/><Relationship Id="rId34" Type="http://schemas.openxmlformats.org/officeDocument/2006/relationships/image" Target="../media/image27.png"/><Relationship Id="rId42" Type="http://schemas.openxmlformats.org/officeDocument/2006/relationships/image" Target="../media/image35.gif"/><Relationship Id="rId47" Type="http://schemas.openxmlformats.org/officeDocument/2006/relationships/image" Target="../media/image40.png"/><Relationship Id="rId50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8.jpeg"/><Relationship Id="rId17" Type="http://schemas.openxmlformats.org/officeDocument/2006/relationships/image" Target="../media/image11.png"/><Relationship Id="rId25" Type="http://schemas.openxmlformats.org/officeDocument/2006/relationships/image" Target="../media/image18.png"/><Relationship Id="rId33" Type="http://schemas.openxmlformats.org/officeDocument/2006/relationships/image" Target="../media/image26.png"/><Relationship Id="rId38" Type="http://schemas.openxmlformats.org/officeDocument/2006/relationships/image" Target="../media/image31.png"/><Relationship Id="rId46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microsoft.com/office/2007/relationships/hdphoto" Target="../media/hdphoto4.wdp"/><Relationship Id="rId20" Type="http://schemas.openxmlformats.org/officeDocument/2006/relationships/image" Target="../media/image14.png"/><Relationship Id="rId29" Type="http://schemas.openxmlformats.org/officeDocument/2006/relationships/image" Target="../media/image22.png"/><Relationship Id="rId41" Type="http://schemas.openxmlformats.org/officeDocument/2006/relationships/image" Target="../media/image34.png"/><Relationship Id="rId5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37" Type="http://schemas.openxmlformats.org/officeDocument/2006/relationships/image" Target="../media/image30.png"/><Relationship Id="rId40" Type="http://schemas.openxmlformats.org/officeDocument/2006/relationships/image" Target="../media/image33.png"/><Relationship Id="rId45" Type="http://schemas.openxmlformats.org/officeDocument/2006/relationships/image" Target="../media/image38.png"/><Relationship Id="rId53" Type="http://schemas.openxmlformats.org/officeDocument/2006/relationships/image" Target="../media/image46.png"/><Relationship Id="rId5" Type="http://schemas.openxmlformats.org/officeDocument/2006/relationships/image" Target="../media/image3.png"/><Relationship Id="rId15" Type="http://schemas.openxmlformats.org/officeDocument/2006/relationships/image" Target="../media/image10.jpe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36" Type="http://schemas.openxmlformats.org/officeDocument/2006/relationships/image" Target="../media/image29.png"/><Relationship Id="rId49" Type="http://schemas.openxmlformats.org/officeDocument/2006/relationships/image" Target="../media/image42.png"/><Relationship Id="rId10" Type="http://schemas.openxmlformats.org/officeDocument/2006/relationships/image" Target="../media/image7.jpeg"/><Relationship Id="rId19" Type="http://schemas.openxmlformats.org/officeDocument/2006/relationships/image" Target="../media/image13.png"/><Relationship Id="rId31" Type="http://schemas.openxmlformats.org/officeDocument/2006/relationships/image" Target="../media/image24.png"/><Relationship Id="rId44" Type="http://schemas.openxmlformats.org/officeDocument/2006/relationships/image" Target="../media/image37.png"/><Relationship Id="rId52" Type="http://schemas.openxmlformats.org/officeDocument/2006/relationships/image" Target="../media/image45.png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openxmlformats.org/officeDocument/2006/relationships/image" Target="../media/image9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openxmlformats.org/officeDocument/2006/relationships/image" Target="../media/image28.png"/><Relationship Id="rId43" Type="http://schemas.openxmlformats.org/officeDocument/2006/relationships/image" Target="../media/image36.png"/><Relationship Id="rId48" Type="http://schemas.openxmlformats.org/officeDocument/2006/relationships/image" Target="../media/image41.png"/><Relationship Id="rId8" Type="http://schemas.microsoft.com/office/2007/relationships/hdphoto" Target="../media/hdphoto1.wdp"/><Relationship Id="rId51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139987" y="4266359"/>
            <a:ext cx="14689632" cy="9649072"/>
            <a:chOff x="242810" y="2124448"/>
            <a:chExt cx="14838492" cy="2394668"/>
          </a:xfrm>
        </p:grpSpPr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242810" y="2124448"/>
              <a:ext cx="14838492" cy="2394668"/>
            </a:xfrm>
            <a:prstGeom prst="rect">
              <a:avLst/>
            </a:prstGeom>
            <a:ln>
              <a:solidFill>
                <a:srgbClr val="800000"/>
              </a:solidFill>
              <a:headEnd/>
              <a:tailEnd/>
            </a:ln>
            <a:effectLst>
              <a:innerShdw blurRad="215900" dist="63500">
                <a:srgbClr val="A50819">
                  <a:alpha val="89000"/>
                </a:srgb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17826" tIns="8913" rIns="17826" bIns="8913" anchor="ctr"/>
            <a:lstStyle/>
            <a:p>
              <a:pPr defTabSz="2842344"/>
              <a:r>
                <a:rPr lang="en-US">
                  <a:latin typeface="Tahoma" pitchFamily="34" charset="0"/>
                  <a:ea typeface="Tahoma" pitchFamily="34" charset="0"/>
                  <a:cs typeface="Tahoma" pitchFamily="34" charset="0"/>
                </a:rPr>
                <a:t>       </a:t>
              </a: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468777" y="2159005"/>
              <a:ext cx="14318929" cy="283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2855" tIns="21428" rIns="42855" bIns="21428" anchor="t"/>
            <a:lstStyle/>
            <a:p>
              <a:pPr algn="ctr"/>
              <a:r>
                <a:rPr lang="en-US" sz="5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Annotating Media Fragments</a:t>
              </a:r>
              <a:endParaRPr lang="en-US" sz="5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609" name="Rectangle 8"/>
          <p:cNvSpPr>
            <a:spLocks noChangeArrowheads="1"/>
          </p:cNvSpPr>
          <p:nvPr/>
        </p:nvSpPr>
        <p:spPr bwMode="auto">
          <a:xfrm>
            <a:off x="450355" y="4266358"/>
            <a:ext cx="14545616" cy="9649071"/>
          </a:xfrm>
          <a:prstGeom prst="rect">
            <a:avLst/>
          </a:prstGeom>
          <a:ln>
            <a:solidFill>
              <a:srgbClr val="800000"/>
            </a:solidFill>
            <a:headEnd/>
            <a:tailEnd/>
          </a:ln>
          <a:effectLst>
            <a:innerShdw blurRad="215900" dist="63500">
              <a:srgbClr val="A50819">
                <a:alpha val="89000"/>
              </a:srgb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17826" tIns="8913" rIns="17826" bIns="8913" anchor="ctr"/>
          <a:lstStyle/>
          <a:p>
            <a:pPr defTabSz="2842344">
              <a:defRPr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7" name="Rectangle 8"/>
          <p:cNvSpPr>
            <a:spLocks noChangeAspect="1" noChangeArrowheads="1"/>
          </p:cNvSpPr>
          <p:nvPr/>
        </p:nvSpPr>
        <p:spPr bwMode="auto">
          <a:xfrm>
            <a:off x="450355" y="14131455"/>
            <a:ext cx="29411337" cy="12457383"/>
          </a:xfrm>
          <a:prstGeom prst="rect">
            <a:avLst/>
          </a:prstGeom>
          <a:ln>
            <a:solidFill>
              <a:srgbClr val="800000"/>
            </a:solidFill>
            <a:headEnd/>
            <a:tailEnd/>
          </a:ln>
          <a:effectLst>
            <a:innerShdw blurRad="215900" dist="63500">
              <a:srgbClr val="A50819">
                <a:alpha val="89000"/>
              </a:srgb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17826" tIns="8913" rIns="17826" bIns="8913" anchor="ctr"/>
          <a:lstStyle/>
          <a:p>
            <a:pPr defTabSz="2842344"/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      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8763548" y="1556951"/>
            <a:ext cx="19625911" cy="119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8378" tIns="44190" rIns="88378" bIns="44190" anchor="ctr">
            <a:spAutoFit/>
          </a:bodyPr>
          <a:lstStyle/>
          <a:p>
            <a:pPr algn="ctr"/>
            <a:r>
              <a:rPr lang="en-US" altLang="zh-CN" sz="72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Searching </a:t>
            </a:r>
            <a:r>
              <a:rPr lang="en-US" altLang="zh-CN" sz="7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US" altLang="zh-CN" sz="72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Browsing </a:t>
            </a:r>
            <a:r>
              <a:rPr lang="en-US" altLang="zh-CN" sz="7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TED </a:t>
            </a:r>
            <a:r>
              <a:rPr lang="en-US" altLang="zh-CN" sz="72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Talks</a:t>
            </a:r>
            <a:endParaRPr lang="en-US" altLang="zh-CN" sz="7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7435131" y="3042222"/>
            <a:ext cx="19442160" cy="113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791" tIns="42897" rIns="85791" bIns="42897" anchor="ctr"/>
          <a:lstStyle/>
          <a:p>
            <a:pPr algn="ctr"/>
            <a:r>
              <a:rPr lang="en-GB" sz="3600" dirty="0" smtClean="0"/>
              <a:t>José Luis Redondo </a:t>
            </a:r>
            <a:r>
              <a:rPr lang="en-GB" sz="3600" dirty="0" err="1" smtClean="0"/>
              <a:t>García</a:t>
            </a:r>
            <a:r>
              <a:rPr lang="en-GB" sz="3600" dirty="0" smtClean="0"/>
              <a:t>, </a:t>
            </a:r>
            <a:r>
              <a:rPr lang="en-GB" sz="3600" dirty="0" err="1" smtClean="0"/>
              <a:t>Mariella</a:t>
            </a:r>
            <a:r>
              <a:rPr lang="en-GB" sz="3600" dirty="0" smtClean="0"/>
              <a:t> </a:t>
            </a:r>
            <a:r>
              <a:rPr lang="en-GB" sz="3600" dirty="0" err="1" smtClean="0"/>
              <a:t>Sabatino</a:t>
            </a:r>
            <a:r>
              <a:rPr lang="en-GB" sz="3600" dirty="0" smtClean="0"/>
              <a:t>, Pasquale </a:t>
            </a:r>
            <a:r>
              <a:rPr lang="en-GB" sz="3600" dirty="0" err="1" smtClean="0"/>
              <a:t>Lisena</a:t>
            </a:r>
            <a:r>
              <a:rPr lang="en-GB" sz="3600" dirty="0"/>
              <a:t>, </a:t>
            </a:r>
            <a:r>
              <a:rPr lang="en-GB" sz="3600" dirty="0" err="1"/>
              <a:t>Raphaël</a:t>
            </a:r>
            <a:r>
              <a:rPr lang="en-GB" sz="3600" dirty="0"/>
              <a:t> </a:t>
            </a:r>
            <a:r>
              <a:rPr lang="en-GB" sz="3600" dirty="0" err="1" smtClean="0"/>
              <a:t>Troncy</a:t>
            </a:r>
            <a:endParaRPr lang="en-GB" sz="3600" dirty="0" smtClean="0"/>
          </a:p>
          <a:p>
            <a:pPr algn="ctr"/>
            <a:r>
              <a:rPr lang="en-GB" sz="2400" b="1" dirty="0" smtClean="0"/>
              <a:t>{</a:t>
            </a:r>
            <a:r>
              <a:rPr lang="en-GB" sz="2400" b="1" dirty="0" err="1"/>
              <a:t>redondo</a:t>
            </a:r>
            <a:r>
              <a:rPr lang="en-GB" sz="2400" b="1" dirty="0"/>
              <a:t>, </a:t>
            </a:r>
            <a:r>
              <a:rPr lang="en-GB" sz="2400" b="1" dirty="0" smtClean="0"/>
              <a:t>mariella.sabatino, </a:t>
            </a:r>
            <a:r>
              <a:rPr lang="en-GB" sz="2400" b="1" dirty="0" err="1" smtClean="0"/>
              <a:t>pasquale.lisena</a:t>
            </a:r>
            <a:r>
              <a:rPr lang="en-GB" sz="2400" b="1" dirty="0" smtClean="0"/>
              <a:t>, </a:t>
            </a:r>
            <a:r>
              <a:rPr lang="en-GB" sz="2400" b="1" dirty="0" err="1" smtClean="0"/>
              <a:t>raphael.troncy</a:t>
            </a:r>
            <a:r>
              <a:rPr lang="en-GB" sz="2400" b="1" dirty="0"/>
              <a:t>}@</a:t>
            </a:r>
            <a:r>
              <a:rPr lang="en-GB" sz="2400" b="1" dirty="0" err="1" smtClean="0"/>
              <a:t>eurecom.fr</a:t>
            </a:r>
            <a:endParaRPr lang="en-GB" sz="2400" b="1" dirty="0"/>
          </a:p>
          <a:p>
            <a:pPr algn="ctr"/>
            <a:r>
              <a:rPr lang="en-GB" sz="3200" dirty="0" smtClean="0"/>
              <a:t> </a:t>
            </a:r>
            <a:endParaRPr lang="en-GB" sz="3200" dirty="0"/>
          </a:p>
          <a:p>
            <a:pPr algn="ctr"/>
            <a:r>
              <a:rPr lang="en-GB" sz="4000" dirty="0" smtClean="0"/>
              <a:t> </a:t>
            </a:r>
            <a:endParaRPr lang="en-GB" sz="4000" dirty="0"/>
          </a:p>
        </p:txBody>
      </p:sp>
      <p:grpSp>
        <p:nvGrpSpPr>
          <p:cNvPr id="252" name="Group 251"/>
          <p:cNvGrpSpPr/>
          <p:nvPr/>
        </p:nvGrpSpPr>
        <p:grpSpPr>
          <a:xfrm>
            <a:off x="450355" y="36813993"/>
            <a:ext cx="29463589" cy="3779671"/>
            <a:chOff x="367200" y="38220692"/>
            <a:chExt cx="29463589" cy="2186869"/>
          </a:xfrm>
        </p:grpSpPr>
        <p:sp>
          <p:nvSpPr>
            <p:cNvPr id="155" name="Rectangle 8"/>
            <p:cNvSpPr>
              <a:spLocks noChangeArrowheads="1"/>
            </p:cNvSpPr>
            <p:nvPr/>
          </p:nvSpPr>
          <p:spPr bwMode="auto">
            <a:xfrm>
              <a:off x="367200" y="38220692"/>
              <a:ext cx="29463589" cy="2186869"/>
            </a:xfrm>
            <a:prstGeom prst="rect">
              <a:avLst/>
            </a:prstGeom>
            <a:ln>
              <a:solidFill>
                <a:srgbClr val="800000"/>
              </a:solidFill>
              <a:headEnd/>
              <a:tailEnd/>
            </a:ln>
            <a:effectLst>
              <a:innerShdw blurRad="215900" dist="63500">
                <a:srgbClr val="A50819">
                  <a:alpha val="89000"/>
                </a:srgb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17826" tIns="8913" rIns="17826" bIns="8913" anchor="ctr"/>
            <a:lstStyle/>
            <a:p>
              <a:pPr defTabSz="2842344"/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56" name="Title 1"/>
            <p:cNvSpPr txBox="1">
              <a:spLocks/>
            </p:cNvSpPr>
            <p:nvPr/>
          </p:nvSpPr>
          <p:spPr>
            <a:xfrm>
              <a:off x="812404" y="38252170"/>
              <a:ext cx="25864458" cy="107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2855" tIns="21428" rIns="42855" bIns="21428" anchor="t"/>
            <a:lstStyle>
              <a:defPPr>
                <a:defRPr lang="fr-FR"/>
              </a:defPPr>
              <a:lvl1pPr algn="ctr">
                <a:defRPr sz="5800" b="1">
                  <a:solidFill>
                    <a:srgbClr val="A5081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References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7570788" y="15490598"/>
            <a:ext cx="151384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</p:txBody>
      </p:sp>
      <p:pic>
        <p:nvPicPr>
          <p:cNvPr id="48" name="Picture 3" descr="MediaMixer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r="-2021"/>
          <a:stretch/>
        </p:blipFill>
        <p:spPr bwMode="auto">
          <a:xfrm>
            <a:off x="26445243" y="41422486"/>
            <a:ext cx="273270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Content Placeholder 2"/>
          <p:cNvSpPr txBox="1">
            <a:spLocks/>
          </p:cNvSpPr>
          <p:nvPr/>
        </p:nvSpPr>
        <p:spPr bwMode="auto">
          <a:xfrm>
            <a:off x="20037146" y="8506582"/>
            <a:ext cx="388843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400" dirty="0"/>
          </a:p>
        </p:txBody>
      </p:sp>
      <p:grpSp>
        <p:nvGrpSpPr>
          <p:cNvPr id="91" name="Group 90"/>
          <p:cNvGrpSpPr/>
          <p:nvPr/>
        </p:nvGrpSpPr>
        <p:grpSpPr>
          <a:xfrm>
            <a:off x="13627819" y="26876870"/>
            <a:ext cx="16251741" cy="9649072"/>
            <a:chOff x="288454" y="7885939"/>
            <a:chExt cx="14668931" cy="5336831"/>
          </a:xfrm>
        </p:grpSpPr>
        <p:sp>
          <p:nvSpPr>
            <p:cNvPr id="96" name="Rectangle 8"/>
            <p:cNvSpPr>
              <a:spLocks noChangeAspect="1" noChangeArrowheads="1"/>
            </p:cNvSpPr>
            <p:nvPr/>
          </p:nvSpPr>
          <p:spPr bwMode="auto">
            <a:xfrm>
              <a:off x="288454" y="7885939"/>
              <a:ext cx="14668931" cy="5336831"/>
            </a:xfrm>
            <a:prstGeom prst="rect">
              <a:avLst/>
            </a:prstGeom>
            <a:ln>
              <a:solidFill>
                <a:srgbClr val="800000"/>
              </a:solidFill>
              <a:headEnd/>
              <a:tailEnd/>
            </a:ln>
            <a:effectLst>
              <a:innerShdw blurRad="215900" dist="63500">
                <a:srgbClr val="A50819">
                  <a:alpha val="89000"/>
                </a:srgb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17826" tIns="8913" rIns="17826" bIns="8913" anchor="ctr"/>
            <a:lstStyle/>
            <a:p>
              <a:pPr defTabSz="2842344"/>
              <a:r>
                <a:rPr lang="en-US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      </a:t>
              </a:r>
            </a:p>
          </p:txBody>
        </p:sp>
        <p:sp>
          <p:nvSpPr>
            <p:cNvPr id="98" name="Rectangle 6"/>
            <p:cNvSpPr>
              <a:spLocks noChangeArrowheads="1"/>
            </p:cNvSpPr>
            <p:nvPr/>
          </p:nvSpPr>
          <p:spPr bwMode="auto">
            <a:xfrm>
              <a:off x="506605" y="7988570"/>
              <a:ext cx="14291232" cy="783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2855" tIns="21428" rIns="42855" bIns="21428" anchor="t"/>
            <a:lstStyle/>
            <a:p>
              <a:pPr algn="ctr"/>
              <a:r>
                <a:rPr lang="en-US" sz="5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Hyperlinking: Online Courses</a:t>
              </a:r>
              <a:endParaRPr lang="en-US" sz="5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592" name="Rectangle 6"/>
          <p:cNvSpPr>
            <a:spLocks noChangeArrowheads="1"/>
          </p:cNvSpPr>
          <p:nvPr/>
        </p:nvSpPr>
        <p:spPr bwMode="auto">
          <a:xfrm>
            <a:off x="803040" y="4410374"/>
            <a:ext cx="13688875" cy="131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855" tIns="21428" rIns="42855" bIns="21428" anchor="t"/>
          <a:lstStyle/>
          <a:p>
            <a:pPr algn="ctr">
              <a:defRPr/>
            </a:pPr>
            <a:r>
              <a:rPr lang="en-US" sz="5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HyperTED</a:t>
            </a:r>
            <a:r>
              <a:rPr lang="en-US" sz="5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: empowering TED Talks</a:t>
            </a:r>
            <a:endParaRPr lang="en-US" sz="5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3" name="Rectangle 6"/>
          <p:cNvSpPr>
            <a:spLocks noChangeArrowheads="1"/>
          </p:cNvSpPr>
          <p:nvPr/>
        </p:nvSpPr>
        <p:spPr bwMode="auto">
          <a:xfrm>
            <a:off x="1026419" y="29469158"/>
            <a:ext cx="13033659" cy="109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764" tIns="44383" rIns="88764" bIns="44383" anchor="t"/>
          <a:lstStyle/>
          <a:p>
            <a:pPr>
              <a:defRPr/>
            </a:pPr>
            <a:r>
              <a:rPr lang="en-US" sz="5800" b="1" dirty="0" smtClean="0">
                <a:solidFill>
                  <a:srgbClr val="00A2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Feeding TV Application</a:t>
            </a:r>
            <a:endParaRPr lang="en-US" sz="5800" b="1" dirty="0">
              <a:solidFill>
                <a:srgbClr val="00A2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4" name="Rectangle 8"/>
          <p:cNvSpPr>
            <a:spLocks noChangeArrowheads="1"/>
          </p:cNvSpPr>
          <p:nvPr/>
        </p:nvSpPr>
        <p:spPr bwMode="auto">
          <a:xfrm>
            <a:off x="450355" y="26876870"/>
            <a:ext cx="13033448" cy="9649072"/>
          </a:xfrm>
          <a:prstGeom prst="rect">
            <a:avLst/>
          </a:prstGeom>
          <a:ln>
            <a:solidFill>
              <a:srgbClr val="800000"/>
            </a:solidFill>
            <a:headEnd/>
            <a:tailEnd/>
          </a:ln>
          <a:effectLst>
            <a:innerShdw blurRad="215900" dist="63500">
              <a:srgbClr val="A50819">
                <a:alpha val="89000"/>
              </a:srgb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17826" tIns="8913" rIns="17826" bIns="8913" anchor="ctr"/>
          <a:lstStyle/>
          <a:p>
            <a:pPr defTabSz="2842344"/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      </a:t>
            </a:r>
          </a:p>
        </p:txBody>
      </p:sp>
      <p:sp>
        <p:nvSpPr>
          <p:cNvPr id="616" name="Rectangle 6"/>
          <p:cNvSpPr>
            <a:spLocks noChangeArrowheads="1"/>
          </p:cNvSpPr>
          <p:nvPr/>
        </p:nvSpPr>
        <p:spPr bwMode="auto">
          <a:xfrm>
            <a:off x="522363" y="27092894"/>
            <a:ext cx="12745417" cy="109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855" tIns="21428" rIns="42855" bIns="21428" anchor="t"/>
          <a:lstStyle/>
          <a:p>
            <a:pPr algn="ctr"/>
            <a:r>
              <a:rPr lang="en-US" sz="5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Hyperlinking: TED Chapters</a:t>
            </a:r>
            <a:endParaRPr lang="en-US" sz="5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85" name="Rectangle 6"/>
          <p:cNvSpPr>
            <a:spLocks noChangeArrowheads="1"/>
          </p:cNvSpPr>
          <p:nvPr/>
        </p:nvSpPr>
        <p:spPr bwMode="auto">
          <a:xfrm>
            <a:off x="6551067" y="14287815"/>
            <a:ext cx="17209912" cy="128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855" tIns="21428" rIns="42855" bIns="21428" anchor="t"/>
          <a:lstStyle/>
          <a:p>
            <a:pPr algn="ctr"/>
            <a:r>
              <a:rPr lang="en-US" sz="5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Hot Spots: highlighting important fragments </a:t>
            </a:r>
            <a:endParaRPr lang="en-US" sz="5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6" name="Immagin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91915" y="-7082"/>
            <a:ext cx="8712968" cy="180124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954646" y="37804506"/>
            <a:ext cx="28722928" cy="2308499"/>
          </a:xfrm>
          <a:prstGeom prst="rect">
            <a:avLst/>
          </a:prstGeom>
        </p:spPr>
        <p:txBody>
          <a:bodyPr wrap="square" lIns="183054" tIns="91527" rIns="183054" bIns="91527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[1] 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Y. Li, G. Rizzo, J. L. R. </a:t>
            </a:r>
            <a:r>
              <a:rPr lang="en-US" sz="3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García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, R. </a:t>
            </a:r>
            <a:r>
              <a:rPr lang="en-US" sz="3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Troncy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, M. Wald, and G. Wills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. Enriching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Media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ragments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with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Named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ntities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for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Video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Classification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b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 1</a:t>
            </a:r>
            <a:r>
              <a:rPr lang="en-US" sz="3200" baseline="30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International Workshop 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on Linked Media (LiME’13), pages 469–476, Rio de Janeiro, Brazil, 2013. </a:t>
            </a:r>
            <a:endParaRPr lang="en-US" sz="3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[2] J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. L. R. </a:t>
            </a:r>
            <a:r>
              <a:rPr lang="en-US" sz="3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García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M. Hildebrand, L. 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Perez 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Romero and R. </a:t>
            </a:r>
            <a:r>
              <a:rPr lang="en-US" sz="3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Troncy</a:t>
            </a:r>
            <a:r>
              <a:rPr lang="en-US" sz="3200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US" sz="3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Augmenting TV Newscasts via Entity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Expansion. </a:t>
            </a:r>
            <a: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 11</a:t>
            </a:r>
            <a:r>
              <a:rPr lang="en-US" sz="3200" baseline="30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Extended 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Semantic Web Conference (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ESWC'14), Demonstration Track, 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Crete, Greece</a:t>
            </a:r>
            <a:r>
              <a:rPr lang="en-US" sz="3200" smtClean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3200" smtClean="0">
                <a:latin typeface="Tahoma" pitchFamily="34" charset="0"/>
                <a:ea typeface="Tahoma" pitchFamily="34" charset="0"/>
                <a:cs typeface="Tahoma" pitchFamily="34" charset="0"/>
              </a:rPr>
              <a:t>2014.</a:t>
            </a:r>
            <a:r>
              <a:rPr lang="en-US" sz="3200" b="1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US" sz="3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026419" y="12187238"/>
            <a:ext cx="5164885" cy="1339220"/>
            <a:chOff x="-1686" y="5531480"/>
            <a:chExt cx="5164885" cy="133922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318" y="6270940"/>
              <a:ext cx="1933616" cy="36961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92483" y="5602311"/>
              <a:ext cx="2470716" cy="1268389"/>
            </a:xfrm>
            <a:prstGeom prst="rect">
              <a:avLst/>
            </a:prstGeom>
          </p:spPr>
        </p:pic>
        <p:sp>
          <p:nvSpPr>
            <p:cNvPr id="116" name="Oval 115"/>
            <p:cNvSpPr/>
            <p:nvPr/>
          </p:nvSpPr>
          <p:spPr>
            <a:xfrm>
              <a:off x="-1686" y="5531480"/>
              <a:ext cx="1232743" cy="58420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dirty="0">
                  <a:solidFill>
                    <a:srgbClr val="000000"/>
                  </a:solidFill>
                </a:rPr>
                <a:t>1984</a:t>
              </a:r>
              <a:endParaRPr lang="en-US" sz="2800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602483" y="9810974"/>
            <a:ext cx="4749644" cy="2304256"/>
            <a:chOff x="88900" y="3822700"/>
            <a:chExt cx="4749644" cy="2304256"/>
          </a:xfrm>
        </p:grpSpPr>
        <p:grpSp>
          <p:nvGrpSpPr>
            <p:cNvPr id="118" name="Group 117"/>
            <p:cNvGrpSpPr/>
            <p:nvPr/>
          </p:nvGrpSpPr>
          <p:grpSpPr>
            <a:xfrm>
              <a:off x="829547" y="4738683"/>
              <a:ext cx="1788387" cy="467981"/>
              <a:chOff x="4101195" y="1505505"/>
              <a:chExt cx="2548971" cy="664809"/>
            </a:xfrm>
          </p:grpSpPr>
          <p:pic>
            <p:nvPicPr>
              <p:cNvPr id="122" name="Picture 121"/>
              <p:cNvPicPr>
                <a:picLocks noChangeAspect="1"/>
              </p:cNvPicPr>
              <p:nvPr/>
            </p:nvPicPr>
            <p:blipFill rotWithShape="1">
              <a:blip r:embed="rId9" cstate="print"/>
              <a:srcRect r="48763"/>
              <a:stretch/>
            </p:blipFill>
            <p:spPr>
              <a:xfrm>
                <a:off x="4101195" y="1505505"/>
                <a:ext cx="1587383" cy="592201"/>
              </a:xfrm>
              <a:prstGeom prst="rect">
                <a:avLst/>
              </a:prstGeom>
            </p:spPr>
          </p:pic>
          <p:sp>
            <p:nvSpPr>
              <p:cNvPr id="123" name="Rectangle 122"/>
              <p:cNvSpPr/>
              <p:nvPr/>
            </p:nvSpPr>
            <p:spPr>
              <a:xfrm>
                <a:off x="5493348" y="1585538"/>
                <a:ext cx="1156818" cy="584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latin typeface="Helvetica Neue"/>
                    <a:cs typeface="Helvetica Neue"/>
                  </a:rPr>
                  <a:t>.com</a:t>
                </a:r>
                <a:endParaRPr lang="en-US" sz="2000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19" name="Picture 118" descr="Screen Shot 2014-10-03 at 5.56.04 PM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 xmlns="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39455" y="3886200"/>
              <a:ext cx="1799089" cy="1497655"/>
            </a:xfrm>
            <a:prstGeom prst="rect">
              <a:avLst/>
            </a:prstGeom>
            <a:ln w="9525" cmpd="sng">
              <a:solidFill>
                <a:schemeClr val="tx1"/>
              </a:solidFill>
              <a:prstDash val="solid"/>
            </a:ln>
          </p:spPr>
        </p:pic>
        <p:sp>
          <p:nvSpPr>
            <p:cNvPr id="120" name="Oval 119"/>
            <p:cNvSpPr/>
            <p:nvPr/>
          </p:nvSpPr>
          <p:spPr>
            <a:xfrm>
              <a:off x="88900" y="3822700"/>
              <a:ext cx="1663699" cy="760740"/>
            </a:xfrm>
            <a:prstGeom prst="ellipse">
              <a:avLst/>
            </a:prstGeom>
            <a:solidFill>
              <a:schemeClr val="bg1">
                <a:lumMod val="50000"/>
                <a:alpha val="12000"/>
              </a:schemeClr>
            </a:solidFill>
            <a:ln>
              <a:noFill/>
            </a:ln>
            <a:effectLst>
              <a:glow rad="101600">
                <a:schemeClr val="bg1">
                  <a:lumMod val="65000"/>
                  <a:alpha val="42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</a:rPr>
                <a:t>2006</a:t>
              </a:r>
              <a:endParaRPr lang="en-US" dirty="0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88900" y="4432300"/>
              <a:ext cx="482600" cy="1694656"/>
            </a:xfrm>
            <a:custGeom>
              <a:avLst/>
              <a:gdLst>
                <a:gd name="connsiteX0" fmla="*/ 13892 w 255192"/>
                <a:gd name="connsiteY0" fmla="*/ 1079500 h 1079500"/>
                <a:gd name="connsiteX1" fmla="*/ 26592 w 255192"/>
                <a:gd name="connsiteY1" fmla="*/ 457200 h 1079500"/>
                <a:gd name="connsiteX2" fmla="*/ 255192 w 255192"/>
                <a:gd name="connsiteY2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192" h="1079500">
                  <a:moveTo>
                    <a:pt x="13892" y="1079500"/>
                  </a:moveTo>
                  <a:cubicBezTo>
                    <a:pt x="133" y="858308"/>
                    <a:pt x="-13625" y="637117"/>
                    <a:pt x="26592" y="457200"/>
                  </a:cubicBezTo>
                  <a:cubicBezTo>
                    <a:pt x="66809" y="277283"/>
                    <a:pt x="161000" y="138641"/>
                    <a:pt x="255192" y="0"/>
                  </a:cubicBezTo>
                </a:path>
              </a:pathLst>
            </a:cu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7667409" y="7540488"/>
            <a:ext cx="5564305" cy="307777"/>
            <a:chOff x="3417855" y="1731601"/>
            <a:chExt cx="5564305" cy="307777"/>
          </a:xfrm>
        </p:grpSpPr>
        <p:pic>
          <p:nvPicPr>
            <p:cNvPr id="196" name="Picture 195" descr="Screen Shot 2014-10-05 at 11.22.26 AM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 xmlns="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08500" y="1748877"/>
              <a:ext cx="4473660" cy="262767"/>
            </a:xfrm>
            <a:prstGeom prst="rect">
              <a:avLst/>
            </a:prstGeom>
          </p:spPr>
        </p:pic>
        <p:sp>
          <p:nvSpPr>
            <p:cNvPr id="197" name="Rectangle 196"/>
            <p:cNvSpPr/>
            <p:nvPr/>
          </p:nvSpPr>
          <p:spPr>
            <a:xfrm>
              <a:off x="3417855" y="1731601"/>
              <a:ext cx="1306376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Chapters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92" name="Oval 191"/>
          <p:cNvSpPr/>
          <p:nvPr/>
        </p:nvSpPr>
        <p:spPr>
          <a:xfrm>
            <a:off x="2466579" y="6108034"/>
            <a:ext cx="2495551" cy="876300"/>
          </a:xfrm>
          <a:prstGeom prst="ellipse">
            <a:avLst/>
          </a:prstGeom>
          <a:solidFill>
            <a:schemeClr val="bg1">
              <a:lumMod val="50000"/>
              <a:alpha val="12000"/>
            </a:schemeClr>
          </a:solidFill>
          <a:ln>
            <a:noFill/>
          </a:ln>
          <a:effectLst>
            <a:glow rad="101600">
              <a:schemeClr val="bg1">
                <a:lumMod val="65000"/>
                <a:alpha val="42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/>
            <a:r>
              <a:rPr lang="en-US" sz="6600" dirty="0">
                <a:solidFill>
                  <a:srgbClr val="000000"/>
                </a:solidFill>
              </a:rPr>
              <a:t>2014</a:t>
            </a:r>
          </a:p>
        </p:txBody>
      </p:sp>
      <p:pic>
        <p:nvPicPr>
          <p:cNvPr id="193" name="Picture 192" descr="Screen Shot 2014-10-03 at 5.45.12 PM.pn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6770" y="7101312"/>
            <a:ext cx="2512478" cy="813015"/>
          </a:xfrm>
          <a:prstGeom prst="rect">
            <a:avLst/>
          </a:prstGeom>
        </p:spPr>
      </p:pic>
      <p:sp>
        <p:nvSpPr>
          <p:cNvPr id="194" name="Freeform 193"/>
          <p:cNvSpPr/>
          <p:nvPr/>
        </p:nvSpPr>
        <p:spPr>
          <a:xfrm>
            <a:off x="2605930" y="6984334"/>
            <a:ext cx="716439" cy="2754632"/>
          </a:xfrm>
          <a:custGeom>
            <a:avLst/>
            <a:gdLst>
              <a:gd name="connsiteX0" fmla="*/ 13892 w 255192"/>
              <a:gd name="connsiteY0" fmla="*/ 1079500 h 1079500"/>
              <a:gd name="connsiteX1" fmla="*/ 26592 w 255192"/>
              <a:gd name="connsiteY1" fmla="*/ 457200 h 1079500"/>
              <a:gd name="connsiteX2" fmla="*/ 255192 w 255192"/>
              <a:gd name="connsiteY2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192" h="1079500">
                <a:moveTo>
                  <a:pt x="13892" y="1079500"/>
                </a:moveTo>
                <a:cubicBezTo>
                  <a:pt x="133" y="858308"/>
                  <a:pt x="-13625" y="637117"/>
                  <a:pt x="26592" y="457200"/>
                </a:cubicBezTo>
                <a:cubicBezTo>
                  <a:pt x="66809" y="277283"/>
                  <a:pt x="161000" y="138641"/>
                  <a:pt x="255192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 descr="Screen Shot 2014-10-05 at 11.20.20 AM.png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 xmlns="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1977"/>
          <a:stretch/>
        </p:blipFill>
        <p:spPr>
          <a:xfrm>
            <a:off x="8659267" y="6066558"/>
            <a:ext cx="4556281" cy="1526789"/>
          </a:xfrm>
          <a:prstGeom prst="rect">
            <a:avLst/>
          </a:prstGeom>
        </p:spPr>
      </p:pic>
      <p:grpSp>
        <p:nvGrpSpPr>
          <p:cNvPr id="128" name="Group 127"/>
          <p:cNvGrpSpPr/>
          <p:nvPr/>
        </p:nvGrpSpPr>
        <p:grpSpPr>
          <a:xfrm>
            <a:off x="7276691" y="5961855"/>
            <a:ext cx="5429193" cy="1884075"/>
            <a:chOff x="3027137" y="152968"/>
            <a:chExt cx="5429193" cy="1884075"/>
          </a:xfrm>
        </p:grpSpPr>
        <p:grpSp>
          <p:nvGrpSpPr>
            <p:cNvPr id="181" name="Group 180"/>
            <p:cNvGrpSpPr/>
            <p:nvPr/>
          </p:nvGrpSpPr>
          <p:grpSpPr>
            <a:xfrm>
              <a:off x="5352230" y="152968"/>
              <a:ext cx="3104100" cy="1884075"/>
              <a:chOff x="5886450" y="3702940"/>
              <a:chExt cx="2504857" cy="1656892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17" cstate="print">
                <a:grayscl/>
              </a:blip>
              <a:stretch>
                <a:fillRect/>
              </a:stretch>
            </p:blipFill>
            <p:spPr>
              <a:xfrm>
                <a:off x="7656492" y="4155476"/>
                <a:ext cx="734815" cy="942528"/>
              </a:xfrm>
              <a:prstGeom prst="rect">
                <a:avLst/>
              </a:prstGeom>
            </p:spPr>
          </p:pic>
          <p:pic>
            <p:nvPicPr>
              <p:cNvPr id="185" name="Picture 184" descr="Screen Shot 2014-10-05 at 11.31.43 AM.png"/>
              <p:cNvPicPr>
                <a:picLocks noChangeAspect="1"/>
              </p:cNvPicPr>
              <p:nvPr/>
            </p:nvPicPr>
            <p:blipFill>
              <a:blip r:embed="rId18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886450" y="4145951"/>
                <a:ext cx="834139" cy="920974"/>
              </a:xfrm>
              <a:prstGeom prst="rect">
                <a:avLst/>
              </a:prstGeom>
            </p:spPr>
          </p:pic>
          <p:sp>
            <p:nvSpPr>
              <p:cNvPr id="186" name="Rectangle 185"/>
              <p:cNvSpPr/>
              <p:nvPr/>
            </p:nvSpPr>
            <p:spPr>
              <a:xfrm>
                <a:off x="5981700" y="3702940"/>
                <a:ext cx="622422" cy="1656892"/>
              </a:xfrm>
              <a:prstGeom prst="rect">
                <a:avLst/>
              </a:prstGeom>
              <a:solidFill>
                <a:srgbClr val="A6A6A6">
                  <a:alpha val="22000"/>
                </a:srgbClr>
              </a:solidFill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908800" y="3702940"/>
                <a:ext cx="630636" cy="1656892"/>
              </a:xfrm>
              <a:prstGeom prst="rect">
                <a:avLst/>
              </a:prstGeom>
              <a:solidFill>
                <a:srgbClr val="A6A6A6">
                  <a:alpha val="22000"/>
                </a:srgbClr>
              </a:solidFill>
              <a:ln w="19050" cmpd="sng">
                <a:solidFill>
                  <a:srgbClr val="0D0D0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7758092" y="3702940"/>
                <a:ext cx="523716" cy="1656892"/>
              </a:xfrm>
              <a:prstGeom prst="rect">
                <a:avLst/>
              </a:prstGeom>
              <a:solidFill>
                <a:srgbClr val="A6A6A6">
                  <a:alpha val="22000"/>
                </a:srgbClr>
              </a:solidFill>
              <a:ln w="19050" cmpd="sng">
                <a:solidFill>
                  <a:srgbClr val="0D0D0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19" cstate="print">
                <a:grayscl/>
              </a:blip>
              <a:stretch>
                <a:fillRect/>
              </a:stretch>
            </p:blipFill>
            <p:spPr>
              <a:xfrm>
                <a:off x="6924353" y="4925499"/>
                <a:ext cx="158312" cy="141426"/>
              </a:xfrm>
              <a:prstGeom prst="rect">
                <a:avLst/>
              </a:prstGeom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19" cstate="print">
                <a:grayscl/>
              </a:blip>
              <a:stretch>
                <a:fillRect/>
              </a:stretch>
            </p:blipFill>
            <p:spPr>
              <a:xfrm>
                <a:off x="7808892" y="4925499"/>
                <a:ext cx="158312" cy="141426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19" cstate="print">
                <a:grayscl/>
              </a:blip>
              <a:stretch>
                <a:fillRect/>
              </a:stretch>
            </p:blipFill>
            <p:spPr>
              <a:xfrm>
                <a:off x="6070600" y="4925499"/>
                <a:ext cx="158312" cy="141426"/>
              </a:xfrm>
              <a:prstGeom prst="rect">
                <a:avLst/>
              </a:prstGeom>
            </p:spPr>
          </p:pic>
        </p:grpSp>
        <p:sp>
          <p:nvSpPr>
            <p:cNvPr id="182" name="Rectangle 181"/>
            <p:cNvSpPr/>
            <p:nvPr/>
          </p:nvSpPr>
          <p:spPr>
            <a:xfrm>
              <a:off x="3027137" y="868001"/>
              <a:ext cx="1306376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Hot spots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20" cstate="print">
              <a:grayscl/>
              <a:extLst>
                <a:ext uri="{BEBA8EAE-BF5A-486C-A8C5-ECC9F3942E4B}">
                  <a14:imgProps xmlns:a14="http://schemas.microsoft.com/office/drawing/2010/main" xmlns="">
                    <a14:imgLayer r:embed="rId2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9401" y="895898"/>
              <a:ext cx="290412" cy="238057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7715396" y="7845930"/>
            <a:ext cx="5233261" cy="816206"/>
            <a:chOff x="3465842" y="2037043"/>
            <a:chExt cx="5233261" cy="816206"/>
          </a:xfrm>
        </p:grpSpPr>
        <p:grpSp>
          <p:nvGrpSpPr>
            <p:cNvPr id="171" name="Group 170"/>
            <p:cNvGrpSpPr/>
            <p:nvPr/>
          </p:nvGrpSpPr>
          <p:grpSpPr>
            <a:xfrm>
              <a:off x="4645218" y="2037043"/>
              <a:ext cx="4053885" cy="816206"/>
              <a:chOff x="4648272" y="5361040"/>
              <a:chExt cx="4053885" cy="816206"/>
            </a:xfrm>
          </p:grpSpPr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22" cstate="print">
                <a:grayscl/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7493018" y="5654100"/>
                <a:ext cx="346835" cy="520253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 rotWithShape="1">
              <a:blip r:embed="rId23" cstate="print">
                <a:grayscl/>
              </a:blip>
              <a:srcRect r="14424"/>
              <a:stretch/>
            </p:blipFill>
            <p:spPr>
              <a:xfrm>
                <a:off x="4648272" y="5654100"/>
                <a:ext cx="412052" cy="520253"/>
              </a:xfrm>
              <a:prstGeom prst="rect">
                <a:avLst/>
              </a:prstGeom>
            </p:spPr>
          </p:pic>
          <p:cxnSp>
            <p:nvCxnSpPr>
              <p:cNvPr id="175" name="Straight Connector 174"/>
              <p:cNvCxnSpPr>
                <a:endCxn id="174" idx="0"/>
              </p:cNvCxnSpPr>
              <p:nvPr/>
            </p:nvCxnSpPr>
            <p:spPr>
              <a:xfrm flipH="1">
                <a:off x="4854298" y="5361040"/>
                <a:ext cx="1004686" cy="293060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>
                <a:endCxn id="173" idx="0"/>
              </p:cNvCxnSpPr>
              <p:nvPr/>
            </p:nvCxnSpPr>
            <p:spPr>
              <a:xfrm>
                <a:off x="7012966" y="5361040"/>
                <a:ext cx="653470" cy="293060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Picture 176"/>
              <p:cNvPicPr>
                <a:picLocks noChangeAspect="1"/>
              </p:cNvPicPr>
              <p:nvPr/>
            </p:nvPicPr>
            <p:blipFill rotWithShape="1">
              <a:blip r:embed="rId24" cstate="print">
                <a:grayscl/>
              </a:blip>
              <a:srcRect l="17127" r="18627" b="12639"/>
              <a:stretch/>
            </p:blipFill>
            <p:spPr>
              <a:xfrm>
                <a:off x="5666716" y="5656993"/>
                <a:ext cx="412750" cy="520253"/>
              </a:xfrm>
              <a:prstGeom prst="rect">
                <a:avLst/>
              </a:prstGeom>
            </p:spPr>
          </p:pic>
          <p:cxnSp>
            <p:nvCxnSpPr>
              <p:cNvPr id="178" name="Straight Connector 177"/>
              <p:cNvCxnSpPr>
                <a:endCxn id="177" idx="0"/>
              </p:cNvCxnSpPr>
              <p:nvPr/>
            </p:nvCxnSpPr>
            <p:spPr>
              <a:xfrm>
                <a:off x="5858984" y="5361040"/>
                <a:ext cx="14107" cy="295953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7999186" y="5361040"/>
                <a:ext cx="339284" cy="318460"/>
              </a:xfrm>
              <a:prstGeom prst="line">
                <a:avLst/>
              </a:prstGeom>
              <a:ln>
                <a:solidFill>
                  <a:srgbClr val="0D0D0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25" cstate="print">
                <a:grayscl/>
              </a:blip>
              <a:stretch>
                <a:fillRect/>
              </a:stretch>
            </p:blipFill>
            <p:spPr>
              <a:xfrm>
                <a:off x="8192908" y="5659366"/>
                <a:ext cx="509249" cy="514987"/>
              </a:xfrm>
              <a:prstGeom prst="rect">
                <a:avLst/>
              </a:prstGeom>
            </p:spPr>
          </p:pic>
        </p:grpSp>
        <p:sp>
          <p:nvSpPr>
            <p:cNvPr id="172" name="Rectangle 171"/>
            <p:cNvSpPr/>
            <p:nvPr/>
          </p:nvSpPr>
          <p:spPr>
            <a:xfrm>
              <a:off x="3465842" y="2391544"/>
              <a:ext cx="1306376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Entities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492048" y="8399117"/>
            <a:ext cx="6739666" cy="1369266"/>
            <a:chOff x="2242494" y="2590230"/>
            <a:chExt cx="6739666" cy="1369266"/>
          </a:xfrm>
        </p:grpSpPr>
        <p:grpSp>
          <p:nvGrpSpPr>
            <p:cNvPr id="146" name="Group 145"/>
            <p:cNvGrpSpPr/>
            <p:nvPr/>
          </p:nvGrpSpPr>
          <p:grpSpPr>
            <a:xfrm>
              <a:off x="3837260" y="2590230"/>
              <a:ext cx="5144900" cy="1369266"/>
              <a:chOff x="3742065" y="5725157"/>
              <a:chExt cx="5144900" cy="1369266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3742065" y="6354671"/>
                <a:ext cx="1734728" cy="435605"/>
                <a:chOff x="79694" y="4938200"/>
                <a:chExt cx="2815987" cy="7286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79694" y="4938200"/>
                  <a:ext cx="1401753" cy="728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8" name="Picture 167" descr="Screen Shot 2014-10-05 at 12.20.26 PM.png"/>
                <p:cNvPicPr>
                  <a:picLocks noChangeAspect="1"/>
                </p:cNvPicPr>
                <p:nvPr/>
              </p:nvPicPr>
              <p:blipFill rotWithShape="1">
                <a:blip r:embed="rId26" cstate="print">
                  <a:grayscl/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b="79529"/>
                <a:stretch/>
              </p:blipFill>
              <p:spPr>
                <a:xfrm>
                  <a:off x="127619" y="4958429"/>
                  <a:ext cx="1356298" cy="15038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69" name="Picture 168" descr="Screen Shot 2014-10-03 at 5.45.12 PM.png"/>
                <p:cNvPicPr>
                  <a:picLocks noChangeAspect="1"/>
                </p:cNvPicPr>
                <p:nvPr/>
              </p:nvPicPr>
              <p:blipFill>
                <a:blip r:embed="rId27" cstate="print">
                  <a:grayscl/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619" y="5140396"/>
                  <a:ext cx="1356275" cy="438871"/>
                </a:xfrm>
                <a:prstGeom prst="rect">
                  <a:avLst/>
                </a:prstGeom>
              </p:spPr>
            </p:pic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28" cstate="print">
                  <a:grayscl/>
                </a:blip>
                <a:stretch>
                  <a:fillRect/>
                </a:stretch>
              </p:blipFill>
              <p:spPr>
                <a:xfrm>
                  <a:off x="2683260" y="5275834"/>
                  <a:ext cx="212421" cy="212421"/>
                </a:xfrm>
                <a:prstGeom prst="rect">
                  <a:avLst/>
                </a:prstGeom>
              </p:spPr>
            </p:pic>
          </p:grpSp>
          <p:grpSp>
            <p:nvGrpSpPr>
              <p:cNvPr id="150" name="Group 149"/>
              <p:cNvGrpSpPr/>
              <p:nvPr/>
            </p:nvGrpSpPr>
            <p:grpSpPr>
              <a:xfrm>
                <a:off x="7300838" y="6378212"/>
                <a:ext cx="800279" cy="446615"/>
                <a:chOff x="3838293" y="4958919"/>
                <a:chExt cx="1405870" cy="728600"/>
              </a:xfrm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3838293" y="4958919"/>
                  <a:ext cx="1401733" cy="728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4" name="Picture 163" descr="Screen Shot 2014-10-05 at 12.20.26 PM.png"/>
                <p:cNvPicPr>
                  <a:picLocks noChangeAspect="1"/>
                </p:cNvPicPr>
                <p:nvPr/>
              </p:nvPicPr>
              <p:blipFill rotWithShape="1">
                <a:blip r:embed="rId29" cstate="print">
                  <a:grayscl/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b="79529"/>
                <a:stretch/>
              </p:blipFill>
              <p:spPr>
                <a:xfrm>
                  <a:off x="3865602" y="4979147"/>
                  <a:ext cx="1356254" cy="1503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65" name="Picture 164" descr="Screen Shot 2014-10-03 at 5.45.12 PM.png"/>
                <p:cNvPicPr>
                  <a:picLocks noChangeAspect="1"/>
                </p:cNvPicPr>
                <p:nvPr/>
              </p:nvPicPr>
              <p:blipFill>
                <a:blip r:embed="rId30" cstate="print">
                  <a:grayscl/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7910" y="5161114"/>
                  <a:ext cx="1356253" cy="438871"/>
                </a:xfrm>
                <a:prstGeom prst="rect">
                  <a:avLst/>
                </a:prstGeom>
              </p:spPr>
            </p:pic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31" cstate="print">
                  <a:grayscl/>
                </a:blip>
                <a:stretch>
                  <a:fillRect/>
                </a:stretch>
              </p:blipFill>
              <p:spPr>
                <a:xfrm>
                  <a:off x="4442102" y="5296553"/>
                  <a:ext cx="212421" cy="212421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Group 150"/>
              <p:cNvGrpSpPr/>
              <p:nvPr/>
            </p:nvGrpSpPr>
            <p:grpSpPr>
              <a:xfrm>
                <a:off x="8241692" y="6362643"/>
                <a:ext cx="645273" cy="316485"/>
                <a:chOff x="3481333" y="4938200"/>
                <a:chExt cx="1401733" cy="728600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3481333" y="4938200"/>
                  <a:ext cx="1401733" cy="728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0" name="Picture 159" descr="Screen Shot 2014-10-05 at 12.20.26 PM.png"/>
                <p:cNvPicPr>
                  <a:picLocks noChangeAspect="1"/>
                </p:cNvPicPr>
                <p:nvPr/>
              </p:nvPicPr>
              <p:blipFill rotWithShape="1">
                <a:blip r:embed="rId32" cstate="print">
                  <a:grayscl/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b="79529"/>
                <a:stretch/>
              </p:blipFill>
              <p:spPr>
                <a:xfrm>
                  <a:off x="3508642" y="4958428"/>
                  <a:ext cx="1356252" cy="1503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61" name="Picture 160" descr="Screen Shot 2014-10-03 at 5.45.12 PM.png"/>
                <p:cNvPicPr>
                  <a:picLocks noChangeAspect="1"/>
                </p:cNvPicPr>
                <p:nvPr/>
              </p:nvPicPr>
              <p:blipFill>
                <a:blip r:embed="rId33" cstate="print">
                  <a:grayscl/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8642" y="5140396"/>
                  <a:ext cx="1356252" cy="438871"/>
                </a:xfrm>
                <a:prstGeom prst="rect">
                  <a:avLst/>
                </a:prstGeom>
              </p:spPr>
            </p:pic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34" cstate="print">
                  <a:grayscl/>
                </a:blip>
                <a:stretch>
                  <a:fillRect/>
                </a:stretch>
              </p:blipFill>
              <p:spPr>
                <a:xfrm>
                  <a:off x="4085141" y="5275835"/>
                  <a:ext cx="212421" cy="212421"/>
                </a:xfrm>
                <a:prstGeom prst="rect">
                  <a:avLst/>
                </a:prstGeom>
              </p:spPr>
            </p:pic>
          </p:grpSp>
          <p:cxnSp>
            <p:nvCxnSpPr>
              <p:cNvPr id="152" name="Straight Connector 151"/>
              <p:cNvCxnSpPr>
                <a:endCxn id="158" idx="0"/>
              </p:cNvCxnSpPr>
              <p:nvPr/>
            </p:nvCxnSpPr>
            <p:spPr>
              <a:xfrm flipH="1">
                <a:off x="5541725" y="5988176"/>
                <a:ext cx="233117" cy="361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endCxn id="167" idx="0"/>
              </p:cNvCxnSpPr>
              <p:nvPr/>
            </p:nvCxnSpPr>
            <p:spPr>
              <a:xfrm flipH="1">
                <a:off x="4173825" y="5725157"/>
                <a:ext cx="376198" cy="62951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endCxn id="164" idx="0"/>
              </p:cNvCxnSpPr>
              <p:nvPr/>
            </p:nvCxnSpPr>
            <p:spPr>
              <a:xfrm>
                <a:off x="7568187" y="5985283"/>
                <a:ext cx="134214" cy="4053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endCxn id="160" idx="0"/>
              </p:cNvCxnSpPr>
              <p:nvPr/>
            </p:nvCxnSpPr>
            <p:spPr>
              <a:xfrm>
                <a:off x="8349284" y="5985283"/>
                <a:ext cx="217147" cy="3861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8" name="Picture 157" descr="Screen Shot 2014-10-05 at 12.20.26 PM.png"/>
              <p:cNvPicPr>
                <a:picLocks noChangeAspect="1"/>
              </p:cNvPicPr>
              <p:nvPr/>
            </p:nvPicPr>
            <p:blipFill>
              <a:blip r:embed="rId35" cstate="print">
                <a:grayscl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854513" y="6349943"/>
                <a:ext cx="1374424" cy="7444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36" cstate="print">
              <a:grayscl/>
            </a:blip>
            <a:stretch>
              <a:fillRect/>
            </a:stretch>
          </p:blipFill>
          <p:spPr>
            <a:xfrm>
              <a:off x="4212149" y="3404579"/>
              <a:ext cx="134064" cy="144364"/>
            </a:xfrm>
            <a:prstGeom prst="rect">
              <a:avLst/>
            </a:prstGeom>
          </p:spPr>
        </p:pic>
        <p:sp>
          <p:nvSpPr>
            <p:cNvPr id="148" name="Rectangle 147"/>
            <p:cNvSpPr/>
            <p:nvPr/>
          </p:nvSpPr>
          <p:spPr>
            <a:xfrm>
              <a:off x="2242494" y="3204884"/>
              <a:ext cx="1580205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Related Ted’s Chapters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9941530" y="7557764"/>
            <a:ext cx="3317138" cy="4367379"/>
            <a:chOff x="1811118" y="1008652"/>
            <a:chExt cx="3317138" cy="4367379"/>
          </a:xfrm>
        </p:grpSpPr>
        <p:cxnSp>
          <p:nvCxnSpPr>
            <p:cNvPr id="132" name="Straight Connector 131"/>
            <p:cNvCxnSpPr>
              <a:endCxn id="135" idx="0"/>
            </p:cNvCxnSpPr>
            <p:nvPr/>
          </p:nvCxnSpPr>
          <p:spPr>
            <a:xfrm flipH="1">
              <a:off x="2406358" y="1008652"/>
              <a:ext cx="458114" cy="3469231"/>
            </a:xfrm>
            <a:prstGeom prst="line">
              <a:avLst/>
            </a:prstGeom>
            <a:ln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40" idx="0"/>
            </p:cNvCxnSpPr>
            <p:nvPr/>
          </p:nvCxnSpPr>
          <p:spPr>
            <a:xfrm>
              <a:off x="2864472" y="1008652"/>
              <a:ext cx="264582" cy="3440655"/>
            </a:xfrm>
            <a:prstGeom prst="line">
              <a:avLst/>
            </a:prstGeom>
            <a:ln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endCxn id="139" idx="0"/>
            </p:cNvCxnSpPr>
            <p:nvPr/>
          </p:nvCxnSpPr>
          <p:spPr>
            <a:xfrm>
              <a:off x="2874689" y="1044235"/>
              <a:ext cx="984199" cy="3449088"/>
            </a:xfrm>
            <a:prstGeom prst="line">
              <a:avLst/>
            </a:prstGeom>
            <a:ln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37" cstate="print">
              <a:grayscl/>
            </a:blip>
            <a:stretch>
              <a:fillRect/>
            </a:stretch>
          </p:blipFill>
          <p:spPr>
            <a:xfrm>
              <a:off x="2148818" y="4477883"/>
              <a:ext cx="515080" cy="334802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7" cstate="print">
              <a:grayscl/>
            </a:blip>
            <a:stretch>
              <a:fillRect/>
            </a:stretch>
          </p:blipFill>
          <p:spPr>
            <a:xfrm>
              <a:off x="3627647" y="4493323"/>
              <a:ext cx="462482" cy="300613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38" cstate="print">
              <a:grayscl/>
            </a:blip>
            <a:stretch>
              <a:fillRect/>
            </a:stretch>
          </p:blipFill>
          <p:spPr>
            <a:xfrm>
              <a:off x="2874689" y="4449307"/>
              <a:ext cx="508729" cy="330674"/>
            </a:xfrm>
            <a:prstGeom prst="rect">
              <a:avLst/>
            </a:prstGeom>
          </p:spPr>
        </p:pic>
        <p:sp>
          <p:nvSpPr>
            <p:cNvPr id="142" name="Rectangle 141"/>
            <p:cNvSpPr/>
            <p:nvPr/>
          </p:nvSpPr>
          <p:spPr>
            <a:xfrm>
              <a:off x="2608928" y="4791255"/>
              <a:ext cx="1043305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cap="small" dirty="0" smtClean="0">
                  <a:latin typeface="Helvetica Neue"/>
                  <a:cs typeface="Helvetica Neue"/>
                </a:rPr>
                <a:t>The Mysterious Field of Engineering Systems</a:t>
              </a:r>
              <a:endParaRPr lang="en-US" sz="800" cap="small" dirty="0">
                <a:latin typeface="Helvetica Neue"/>
                <a:cs typeface="Helvetica Neue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811118" y="4791255"/>
              <a:ext cx="899534" cy="560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cap="small" dirty="0" smtClean="0">
                  <a:latin typeface="Helvetica Neue"/>
                  <a:cs typeface="Helvetica Neue"/>
                </a:rPr>
                <a:t>Understanding environment: </a:t>
              </a:r>
            </a:p>
            <a:p>
              <a:pPr algn="ctr"/>
              <a:r>
                <a:rPr lang="en-US" sz="800" cap="small" dirty="0" smtClean="0">
                  <a:latin typeface="Helvetica Neue"/>
                  <a:cs typeface="Helvetica Neue"/>
                </a:rPr>
                <a:t>A system approach</a:t>
              </a:r>
              <a:endParaRPr lang="en-US" sz="800" cap="small" dirty="0">
                <a:latin typeface="Helvetica Neue"/>
                <a:cs typeface="Helvetica Neue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532689" y="4800916"/>
              <a:ext cx="836663" cy="560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cap="small" dirty="0" smtClean="0">
                  <a:latin typeface="Helvetica Neue"/>
                  <a:cs typeface="Helvetica Neue"/>
                </a:rPr>
                <a:t>Systems practice: Managing sustainability</a:t>
              </a:r>
              <a:endParaRPr lang="en-US" sz="800" cap="small" dirty="0">
                <a:latin typeface="Helvetica Neue"/>
                <a:cs typeface="Helvetica Neue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821880" y="4484351"/>
              <a:ext cx="1306376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cap="small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Courses</a:t>
              </a:r>
              <a:endParaRPr lang="en-US" sz="1400" b="1" cap="small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202" name="Grafik 7" descr="inkedTV_4_final_LOGOPACK-1.jpg"/>
          <p:cNvPicPr>
            <a:picLocks noChangeAspect="1"/>
          </p:cNvPicPr>
          <p:nvPr/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92315" y="40342366"/>
            <a:ext cx="2736304" cy="223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" name="Rettangolo arrotondato 17"/>
          <p:cNvSpPr/>
          <p:nvPr/>
        </p:nvSpPr>
        <p:spPr>
          <a:xfrm>
            <a:off x="16004083" y="5994550"/>
            <a:ext cx="8310267" cy="4419617"/>
          </a:xfrm>
          <a:prstGeom prst="roundRect">
            <a:avLst>
              <a:gd name="adj" fmla="val 8043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1" name="Segnaposto contenuto 2"/>
          <p:cNvSpPr>
            <a:spLocks noGrp="1"/>
          </p:cNvSpPr>
          <p:nvPr>
            <p:ph idx="1"/>
          </p:nvPr>
        </p:nvSpPr>
        <p:spPr bwMode="auto">
          <a:xfrm>
            <a:off x="15644043" y="5490494"/>
            <a:ext cx="12601400" cy="70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TED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Talks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paragraphs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a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human-made subdivision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of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subtitles</a:t>
            </a:r>
            <a:endParaRPr kumimoji="0" lang="it-IT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Wingdings" panose="05000000000000000000" pitchFamily="2" charset="2"/>
            </a:endParaRPr>
          </a:p>
        </p:txBody>
      </p:sp>
      <p:sp>
        <p:nvSpPr>
          <p:cNvPr id="253" name="Freccia in giù 16"/>
          <p:cNvSpPr/>
          <p:nvPr/>
        </p:nvSpPr>
        <p:spPr>
          <a:xfrm>
            <a:off x="20287890" y="8987315"/>
            <a:ext cx="361507" cy="460084"/>
          </a:xfrm>
          <a:prstGeom prst="down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0" name="Picture 259" descr="Screen Shot 2014-10-11 at 1.27.05 PM.png"/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726"/>
          <a:stretch/>
        </p:blipFill>
        <p:spPr>
          <a:xfrm>
            <a:off x="19111107" y="7188514"/>
            <a:ext cx="9144000" cy="4083603"/>
          </a:xfrm>
          <a:prstGeom prst="rect">
            <a:avLst/>
          </a:prstGeom>
        </p:spPr>
      </p:pic>
      <p:pic>
        <p:nvPicPr>
          <p:cNvPr id="254" name="Immagine 11"/>
          <p:cNvPicPr>
            <a:picLocks noChangeAspect="1"/>
          </p:cNvPicPr>
          <p:nvPr/>
        </p:nvPicPr>
        <p:blipFill rotWithShape="1">
          <a:blip r:embed="rId41" cstate="print"/>
          <a:srcRect l="12189" t="14074" r="11981" b="49044"/>
          <a:stretch/>
        </p:blipFill>
        <p:spPr>
          <a:xfrm>
            <a:off x="15644043" y="6282582"/>
            <a:ext cx="6186792" cy="3394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7" name="Connettore 2 21"/>
          <p:cNvCxnSpPr/>
          <p:nvPr/>
        </p:nvCxnSpPr>
        <p:spPr>
          <a:xfrm rot="16200000" flipH="1">
            <a:off x="20526930" y="9434298"/>
            <a:ext cx="2085252" cy="1110413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258" name="Connettore 2 21"/>
          <p:cNvCxnSpPr/>
          <p:nvPr/>
        </p:nvCxnSpPr>
        <p:spPr>
          <a:xfrm rot="16200000" flipH="1">
            <a:off x="19605805" y="9452256"/>
            <a:ext cx="2445692" cy="720015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259" name="Connettore 2 21"/>
          <p:cNvCxnSpPr/>
          <p:nvPr/>
        </p:nvCxnSpPr>
        <p:spPr>
          <a:xfrm rot="16200000" flipH="1">
            <a:off x="18034646" y="8846906"/>
            <a:ext cx="2910024" cy="1381778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261" name="Segnaposto contenuto 2"/>
          <p:cNvSpPr txBox="1">
            <a:spLocks/>
          </p:cNvSpPr>
          <p:nvPr/>
        </p:nvSpPr>
        <p:spPr bwMode="auto">
          <a:xfrm>
            <a:off x="23636931" y="6801278"/>
            <a:ext cx="4536504" cy="7054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405647" tIns="202825" rIns="405647" bIns="202825" numCol="1" anchor="t" anchorCtr="0" compatLnSpc="1">
            <a:prstTxWarp prst="textNoShape">
              <a:avLst/>
            </a:prstTxWarp>
            <a:noAutofit/>
          </a:bodyPr>
          <a:lstStyle>
            <a:lvl1pPr marL="1520537" indent="-1520537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5776" indent="-1267371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69479" indent="-1012669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97887" indent="-1012669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26292" indent="-1012669" algn="l" defTabSz="4055277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55313" indent="-1014118" algn="l" defTabSz="40564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83552" indent="-1014118" algn="l" defTabSz="40564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11791" indent="-1014118" algn="l" defTabSz="40564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40028" indent="-1014118" algn="l" defTabSz="40564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600" b="1" kern="0" dirty="0" smtClean="0">
                <a:solidFill>
                  <a:srgbClr val="000000"/>
                </a:solidFill>
              </a:rPr>
              <a:t>TED </a:t>
            </a:r>
            <a:r>
              <a:rPr lang="en-US" sz="4000" b="1" kern="0" dirty="0" smtClean="0">
                <a:solidFill>
                  <a:srgbClr val="FF0000"/>
                </a:solidFill>
              </a:rPr>
              <a:t>CHAPTERS</a:t>
            </a:r>
            <a:endParaRPr lang="it-IT" sz="4000" b="1" kern="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2772835" y="6210574"/>
            <a:ext cx="1219158" cy="1004306"/>
          </a:xfrm>
          <a:custGeom>
            <a:avLst/>
            <a:gdLst>
              <a:gd name="connsiteX0" fmla="*/ 0 w 1219158"/>
              <a:gd name="connsiteY0" fmla="*/ 0 h 931310"/>
              <a:gd name="connsiteX1" fmla="*/ 338655 w 1219158"/>
              <a:gd name="connsiteY1" fmla="*/ 677316 h 931310"/>
              <a:gd name="connsiteX2" fmla="*/ 1219158 w 1219158"/>
              <a:gd name="connsiteY2" fmla="*/ 931310 h 931310"/>
              <a:gd name="connsiteX3" fmla="*/ 1219158 w 1219158"/>
              <a:gd name="connsiteY3" fmla="*/ 931310 h 93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58" h="931310">
                <a:moveTo>
                  <a:pt x="0" y="0"/>
                </a:moveTo>
                <a:cubicBezTo>
                  <a:pt x="67731" y="261049"/>
                  <a:pt x="135462" y="522098"/>
                  <a:pt x="338655" y="677316"/>
                </a:cubicBezTo>
                <a:cubicBezTo>
                  <a:pt x="541848" y="832534"/>
                  <a:pt x="1219158" y="931310"/>
                  <a:pt x="1219158" y="931310"/>
                </a:cubicBezTo>
                <a:lnTo>
                  <a:pt x="1219158" y="931310"/>
                </a:lnTo>
              </a:path>
            </a:pathLst>
          </a:cu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ttangolo arrotondato 15"/>
          <p:cNvSpPr/>
          <p:nvPr/>
        </p:nvSpPr>
        <p:spPr>
          <a:xfrm>
            <a:off x="15356011" y="13267358"/>
            <a:ext cx="7967819" cy="654103"/>
          </a:xfrm>
          <a:prstGeom prst="roundRect">
            <a:avLst>
              <a:gd name="adj" fmla="val 7661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1" name="Rettangolo arrotondato 11"/>
          <p:cNvSpPr/>
          <p:nvPr/>
        </p:nvSpPr>
        <p:spPr>
          <a:xfrm>
            <a:off x="16178968" y="13439897"/>
            <a:ext cx="689211" cy="328027"/>
          </a:xfrm>
          <a:prstGeom prst="roundRect">
            <a:avLst/>
          </a:prstGeom>
          <a:solidFill>
            <a:srgbClr val="FFC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3" name="Rettangolo 12"/>
          <p:cNvSpPr/>
          <p:nvPr/>
        </p:nvSpPr>
        <p:spPr>
          <a:xfrm>
            <a:off x="15356011" y="11827198"/>
            <a:ext cx="73448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“This is Nikita, a security guard from one of the bars in St. Petersburg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.”</a:t>
            </a:r>
          </a:p>
        </p:txBody>
      </p:sp>
      <p:sp>
        <p:nvSpPr>
          <p:cNvPr id="294" name="Freccia in giù 1"/>
          <p:cNvSpPr/>
          <p:nvPr/>
        </p:nvSpPr>
        <p:spPr>
          <a:xfrm>
            <a:off x="19028419" y="12259247"/>
            <a:ext cx="297446" cy="1008112"/>
          </a:xfrm>
          <a:prstGeom prst="down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5" name="Rettangolo arrotondato 17"/>
          <p:cNvSpPr/>
          <p:nvPr/>
        </p:nvSpPr>
        <p:spPr>
          <a:xfrm>
            <a:off x="17084203" y="13439897"/>
            <a:ext cx="1514191" cy="328027"/>
          </a:xfrm>
          <a:prstGeom prst="roundRect">
            <a:avLst/>
          </a:prstGeom>
          <a:solidFill>
            <a:srgbClr val="5B9BD5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Rettangolo arrotondato 18"/>
          <p:cNvSpPr/>
          <p:nvPr/>
        </p:nvSpPr>
        <p:spPr>
          <a:xfrm>
            <a:off x="21188659" y="13439897"/>
            <a:ext cx="1514191" cy="328027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CasellaDiTesto 7"/>
          <p:cNvSpPr txBox="1"/>
          <p:nvPr/>
        </p:nvSpPr>
        <p:spPr>
          <a:xfrm>
            <a:off x="16076091" y="11323142"/>
            <a:ext cx="591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Avian" pitchFamily="2" charset="0"/>
              </a:rPr>
              <a:t>(1) Named Entities</a:t>
            </a:r>
            <a:endParaRPr lang="en-GB" sz="28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299" name="CasellaDiTesto 7"/>
          <p:cNvSpPr txBox="1"/>
          <p:nvPr/>
        </p:nvSpPr>
        <p:spPr>
          <a:xfrm>
            <a:off x="23408469" y="11323142"/>
            <a:ext cx="591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C00000"/>
                </a:solidFill>
                <a:latin typeface="Avian" pitchFamily="2" charset="0"/>
              </a:rPr>
              <a:t>(2) Topics</a:t>
            </a:r>
            <a:endParaRPr lang="en-GB" sz="2800" b="1" dirty="0">
              <a:solidFill>
                <a:srgbClr val="C00000"/>
              </a:solidFill>
              <a:latin typeface="Avian" pitchFamily="2" charset="0"/>
            </a:endParaRPr>
          </a:p>
        </p:txBody>
      </p:sp>
      <p:sp>
        <p:nvSpPr>
          <p:cNvPr id="307" name="Rettangolo arrotondato 11"/>
          <p:cNvSpPr/>
          <p:nvPr/>
        </p:nvSpPr>
        <p:spPr>
          <a:xfrm>
            <a:off x="25597103" y="13411374"/>
            <a:ext cx="2009790" cy="328027"/>
          </a:xfrm>
          <a:prstGeom prst="roundRect">
            <a:avLst/>
          </a:prstGeom>
          <a:solidFill>
            <a:srgbClr val="3366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 computers</a:t>
            </a:r>
          </a:p>
        </p:txBody>
      </p:sp>
      <p:sp>
        <p:nvSpPr>
          <p:cNvPr id="308" name="Freccia in giù 1"/>
          <p:cNvSpPr/>
          <p:nvPr/>
        </p:nvSpPr>
        <p:spPr>
          <a:xfrm>
            <a:off x="26373235" y="12699471"/>
            <a:ext cx="301621" cy="639895"/>
          </a:xfrm>
          <a:prstGeom prst="down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9" name="Rettangolo arrotondato 17"/>
          <p:cNvSpPr/>
          <p:nvPr/>
        </p:nvSpPr>
        <p:spPr>
          <a:xfrm>
            <a:off x="23276891" y="13411374"/>
            <a:ext cx="2041702" cy="3280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Battery (electricity)</a:t>
            </a:r>
          </a:p>
        </p:txBody>
      </p:sp>
      <p:sp>
        <p:nvSpPr>
          <p:cNvPr id="310" name="Rettangolo arrotondato 18"/>
          <p:cNvSpPr/>
          <p:nvPr/>
        </p:nvSpPr>
        <p:spPr>
          <a:xfrm>
            <a:off x="27885403" y="13411374"/>
            <a:ext cx="1742861" cy="310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Consumer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1" name="Immagine 47"/>
          <p:cNvPicPr>
            <a:picLocks noChangeAspect="1"/>
          </p:cNvPicPr>
          <p:nvPr/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78010" y="12813209"/>
            <a:ext cx="1495425" cy="238125"/>
          </a:xfrm>
          <a:prstGeom prst="rect">
            <a:avLst/>
          </a:prstGeom>
        </p:spPr>
      </p:pic>
      <p:sp>
        <p:nvSpPr>
          <p:cNvPr id="313" name="Rettangolo 12"/>
          <p:cNvSpPr/>
          <p:nvPr/>
        </p:nvSpPr>
        <p:spPr>
          <a:xfrm>
            <a:off x="22556811" y="11827198"/>
            <a:ext cx="727280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i="1" kern="0" dirty="0">
                <a:solidFill>
                  <a:sysClr val="windowText" lastClr="000000"/>
                </a:solidFill>
              </a:rPr>
              <a:t>“I'm wearing a camera, just a simple webcam, a portable, battery-powered projection system with a little mirror. These components </a:t>
            </a:r>
            <a:r>
              <a:rPr lang="en-US" sz="1800" i="1" kern="0" dirty="0" smtClean="0">
                <a:solidFill>
                  <a:sysClr val="windowText" lastClr="000000"/>
                </a:solidFill>
              </a:rPr>
              <a:t>communicate…</a:t>
            </a:r>
            <a:endParaRPr lang="en-US" sz="1800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297" name="Rettangolo 19"/>
          <p:cNvSpPr/>
          <p:nvPr/>
        </p:nvSpPr>
        <p:spPr>
          <a:xfrm>
            <a:off x="15103044" y="13402082"/>
            <a:ext cx="781380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“This is Nikita, a security guard from one of the bars in St. Petersburg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.”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7372235" y="12682747"/>
            <a:ext cx="1656184" cy="368587"/>
          </a:xfrm>
          <a:prstGeom prst="rect">
            <a:avLst/>
          </a:prstGeom>
        </p:spPr>
      </p:pic>
      <p:sp>
        <p:nvSpPr>
          <p:cNvPr id="320" name="Rettangolo arrotondato 16"/>
          <p:cNvSpPr/>
          <p:nvPr/>
        </p:nvSpPr>
        <p:spPr>
          <a:xfrm>
            <a:off x="16868179" y="16579726"/>
            <a:ext cx="12025336" cy="928903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Clustering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consecutive </a:t>
            </a:r>
            <a:r>
              <a:rPr lang="en-GB" sz="3600" b="1" kern="0" dirty="0">
                <a:solidFill>
                  <a:sysClr val="windowText" lastClr="000000"/>
                </a:solidFill>
                <a:latin typeface="Calibri"/>
                <a:cs typeface="+mn-cs"/>
              </a:rPr>
              <a:t>c</a:t>
            </a:r>
            <a:r>
              <a:rPr kumimoji="0" lang="en-GB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hapters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which are about similar </a:t>
            </a: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topics 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lang="en-GB" sz="3600" b="1" kern="0" dirty="0">
                <a:solidFill>
                  <a:sysClr val="windowText" lastClr="000000"/>
                </a:solidFill>
                <a:latin typeface="Calibri"/>
                <a:cs typeface="+mn-cs"/>
              </a:rPr>
              <a:t>e</a:t>
            </a:r>
            <a:r>
              <a:rPr kumimoji="0" lang="en-GB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ntities</a:t>
            </a:r>
            <a:endParaRPr kumimoji="0" lang="en-GB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Ordering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those fragments based on </a:t>
            </a: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annotation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relevance (TF-IDF)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Filtering</a:t>
            </a:r>
            <a:r>
              <a:rPr lang="en-GB" sz="3600" kern="0" dirty="0">
                <a:solidFill>
                  <a:sysClr val="windowText" lastClr="000000"/>
                </a:solidFill>
                <a:latin typeface="Calibri"/>
                <a:cs typeface="+mn-cs"/>
              </a:rPr>
              <a:t> </a:t>
            </a:r>
            <a:r>
              <a:rPr lang="en-GB" sz="3600" kern="0" dirty="0" smtClean="0">
                <a:solidFill>
                  <a:sysClr val="windowText" lastClr="000000"/>
                </a:solidFill>
                <a:latin typeface="Calibri"/>
                <a:cs typeface="+mn-cs"/>
              </a:rPr>
              <a:t>the</a:t>
            </a: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fragments whose relative relevance falls under the </a:t>
            </a:r>
            <a:r>
              <a:rPr kumimoji="0" lang="en-GB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 quarter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2" name="Picture 321" descr="Screen Shot 2014-10-12 at 4.42.54 PM.png"/>
          <p:cNvPicPr>
            <a:picLocks noChangeAspect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189" b="-1"/>
          <a:stretch/>
        </p:blipFill>
        <p:spPr>
          <a:xfrm>
            <a:off x="17156211" y="18595950"/>
            <a:ext cx="11615813" cy="1728192"/>
          </a:xfrm>
          <a:prstGeom prst="rect">
            <a:avLst/>
          </a:prstGeom>
        </p:spPr>
      </p:pic>
      <p:pic>
        <p:nvPicPr>
          <p:cNvPr id="326" name="Picture 325" descr="Screen Shot 2014-10-03 at 4.58.26 PM.png"/>
          <p:cNvPicPr>
            <a:picLocks noChangeAspect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125" r="2593"/>
          <a:stretch/>
        </p:blipFill>
        <p:spPr>
          <a:xfrm>
            <a:off x="738387" y="18307918"/>
            <a:ext cx="15370828" cy="6408712"/>
          </a:xfrm>
          <a:prstGeom prst="rect">
            <a:avLst/>
          </a:prstGeom>
        </p:spPr>
      </p:pic>
      <p:pic>
        <p:nvPicPr>
          <p:cNvPr id="327" name="Picture 326"/>
          <p:cNvPicPr>
            <a:picLocks noChangeAspect="1"/>
          </p:cNvPicPr>
          <p:nvPr/>
        </p:nvPicPr>
        <p:blipFill rotWithShape="1">
          <a:blip r:embed="rId46" cstate="print"/>
          <a:srcRect/>
          <a:stretch/>
        </p:blipFill>
        <p:spPr>
          <a:xfrm>
            <a:off x="11467579" y="19532054"/>
            <a:ext cx="3001338" cy="3896475"/>
          </a:xfrm>
          <a:prstGeom prst="rect">
            <a:avLst/>
          </a:prstGeom>
        </p:spPr>
      </p:pic>
      <p:pic>
        <p:nvPicPr>
          <p:cNvPr id="324" name="Picture 323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4915533" y="22844422"/>
            <a:ext cx="575382" cy="514009"/>
          </a:xfrm>
          <a:prstGeom prst="rect">
            <a:avLst/>
          </a:prstGeom>
        </p:spPr>
      </p:pic>
      <p:pic>
        <p:nvPicPr>
          <p:cNvPr id="325" name="Picture 32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515933" y="22834469"/>
            <a:ext cx="575382" cy="514009"/>
          </a:xfrm>
          <a:prstGeom prst="rect">
            <a:avLst/>
          </a:prstGeom>
        </p:spPr>
      </p:pic>
      <p:pic>
        <p:nvPicPr>
          <p:cNvPr id="330" name="Picture 329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2115651" y="22844422"/>
            <a:ext cx="575382" cy="514009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5850955" y="14203462"/>
            <a:ext cx="1008112" cy="900582"/>
          </a:xfrm>
          <a:prstGeom prst="rect">
            <a:avLst/>
          </a:prstGeom>
        </p:spPr>
      </p:pic>
      <p:sp>
        <p:nvSpPr>
          <p:cNvPr id="332" name="Rectangle 331"/>
          <p:cNvSpPr/>
          <p:nvPr/>
        </p:nvSpPr>
        <p:spPr>
          <a:xfrm>
            <a:off x="5058867" y="17011774"/>
            <a:ext cx="1584176" cy="7992888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8731275" y="17011774"/>
            <a:ext cx="2232248" cy="7992888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12403683" y="17011774"/>
            <a:ext cx="1224136" cy="7992888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334" descr="Screen Shot 2014-10-12 at 6.30.21 PM.png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2443" y="31344355"/>
            <a:ext cx="6910819" cy="4893555"/>
          </a:xfrm>
          <a:prstGeom prst="rect">
            <a:avLst/>
          </a:prstGeom>
        </p:spPr>
      </p:pic>
      <p:pic>
        <p:nvPicPr>
          <p:cNvPr id="336" name="Picture 335" descr="Screen Shot 2014-10-12 at 6.29.11 PM.png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15251" y="30065244"/>
            <a:ext cx="4608512" cy="6163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7" name="Picture 336" descr="Screen Shot 2014-10-12 at 6.49.10 PM.png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563923" y="30621286"/>
            <a:ext cx="8496944" cy="5228013"/>
          </a:xfrm>
          <a:prstGeom prst="rect">
            <a:avLst/>
          </a:prstGeom>
        </p:spPr>
      </p:pic>
      <p:pic>
        <p:nvPicPr>
          <p:cNvPr id="338" name="Picture 337" descr="Screen Shot 2014-10-12 at 6.46.55 PM.png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76891" y="31773414"/>
            <a:ext cx="6120680" cy="3507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4" name="Rettangolo arrotondato 11"/>
          <p:cNvSpPr/>
          <p:nvPr/>
        </p:nvSpPr>
        <p:spPr>
          <a:xfrm>
            <a:off x="14131875" y="28466504"/>
            <a:ext cx="4608512" cy="18002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5" name="Rettangolo 1"/>
          <p:cNvSpPr/>
          <p:nvPr/>
        </p:nvSpPr>
        <p:spPr>
          <a:xfrm>
            <a:off x="14347899" y="28538512"/>
            <a:ext cx="1784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 smtClean="0">
                <a:solidFill>
                  <a:sysClr val="windowText" lastClr="000000"/>
                </a:solidFill>
              </a:rPr>
              <a:t>Datasets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6" name="Segnaposto contenuto 2"/>
          <p:cNvSpPr txBox="1">
            <a:spLocks/>
          </p:cNvSpPr>
          <p:nvPr/>
        </p:nvSpPr>
        <p:spPr>
          <a:xfrm>
            <a:off x="14347899" y="29114576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Open Courseware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Open University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7" name="Picture 34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7588259" y="29618632"/>
            <a:ext cx="875977" cy="569385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7588259" y="28970560"/>
            <a:ext cx="876438" cy="569685"/>
          </a:xfrm>
          <a:prstGeom prst="rect">
            <a:avLst/>
          </a:prstGeom>
        </p:spPr>
      </p:pic>
      <p:sp>
        <p:nvSpPr>
          <p:cNvPr id="351" name="Rettangolo arrotondato 11"/>
          <p:cNvSpPr/>
          <p:nvPr/>
        </p:nvSpPr>
        <p:spPr>
          <a:xfrm>
            <a:off x="19028419" y="28461046"/>
            <a:ext cx="5544616" cy="18002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0" name="Segnaposto contenuto 2"/>
          <p:cNvSpPr txBox="1">
            <a:spLocks/>
          </p:cNvSpPr>
          <p:nvPr/>
        </p:nvSpPr>
        <p:spPr>
          <a:xfrm>
            <a:off x="19460467" y="29109118"/>
            <a:ext cx="5256584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Entities            </a:t>
            </a:r>
            <a:r>
              <a:rPr lang="en-GB" i="1" dirty="0" smtClean="0">
                <a:solidFill>
                  <a:sysClr val="windowText" lastClr="000000"/>
                </a:solidFill>
                <a:latin typeface="Calibri"/>
              </a:rPr>
              <a:t>Too specific</a:t>
            </a:r>
            <a:r>
              <a:rPr lang="en-GB" dirty="0" smtClean="0">
                <a:solidFill>
                  <a:sysClr val="windowText" lastClr="000000"/>
                </a:solidFill>
                <a:latin typeface="Calibri"/>
              </a:rPr>
              <a:t> </a:t>
            </a:r>
            <a:endParaRPr lang="en-GB" dirty="0">
              <a:solidFill>
                <a:sysClr val="windowText" lastClr="000000"/>
              </a:solidFill>
              <a:latin typeface="Calibri"/>
            </a:endParaRPr>
          </a:p>
          <a:p>
            <a:pPr fontAlgn="auto">
              <a:spcAft>
                <a:spcPts val="0"/>
              </a:spcAft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Topics</a:t>
            </a:r>
            <a:r>
              <a:rPr lang="en-GB" i="1" dirty="0">
                <a:solidFill>
                  <a:sysClr val="windowText" lastClr="000000"/>
                </a:solidFill>
                <a:latin typeface="Calibri"/>
              </a:rPr>
              <a:t>        </a:t>
            </a:r>
            <a:r>
              <a:rPr lang="en-GB" i="1" dirty="0" smtClean="0">
                <a:solidFill>
                  <a:sysClr val="windowText" lastClr="000000"/>
                </a:solidFill>
                <a:latin typeface="Calibri"/>
              </a:rPr>
              <a:t>      </a:t>
            </a:r>
            <a:r>
              <a:rPr lang="en-GB" i="1" dirty="0">
                <a:solidFill>
                  <a:sysClr val="windowText" lastClr="000000"/>
                </a:solidFill>
                <a:latin typeface="Calibri"/>
              </a:rPr>
              <a:t>Courses’ thematic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 smtClean="0"/>
          </a:p>
          <a:p>
            <a:pPr marL="457200" lvl="1" indent="0" fontAlgn="base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349" name="Rettangolo 1"/>
          <p:cNvSpPr/>
          <p:nvPr/>
        </p:nvSpPr>
        <p:spPr>
          <a:xfrm>
            <a:off x="19388459" y="28533054"/>
            <a:ext cx="3437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 smtClean="0">
                <a:solidFill>
                  <a:sysClr val="windowText" lastClr="000000"/>
                </a:solidFill>
              </a:rPr>
              <a:t>Anchors in </a:t>
            </a:r>
            <a:r>
              <a:rPr lang="en-US" sz="2800" b="1" kern="0" dirty="0">
                <a:solidFill>
                  <a:sysClr val="windowText" lastClr="000000"/>
                </a:solidFill>
              </a:rPr>
              <a:t>search:</a:t>
            </a:r>
          </a:p>
        </p:txBody>
      </p:sp>
      <p:sp>
        <p:nvSpPr>
          <p:cNvPr id="356" name="Rettangolo arrotondato 11"/>
          <p:cNvSpPr/>
          <p:nvPr/>
        </p:nvSpPr>
        <p:spPr>
          <a:xfrm>
            <a:off x="24789059" y="28461046"/>
            <a:ext cx="4608512" cy="230425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Rettangolo 1"/>
          <p:cNvSpPr/>
          <p:nvPr/>
        </p:nvSpPr>
        <p:spPr>
          <a:xfrm>
            <a:off x="25149099" y="28533054"/>
            <a:ext cx="3676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ysClr val="windowText" lastClr="000000"/>
                </a:solidFill>
              </a:rPr>
              <a:t>Attributes in search:</a:t>
            </a:r>
          </a:p>
        </p:txBody>
      </p:sp>
      <p:sp>
        <p:nvSpPr>
          <p:cNvPr id="355" name="Segnaposto contenuto 2"/>
          <p:cNvSpPr txBox="1">
            <a:spLocks/>
          </p:cNvSpPr>
          <p:nvPr/>
        </p:nvSpPr>
        <p:spPr>
          <a:xfrm>
            <a:off x="25293115" y="29109118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Title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Description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ysClr val="windowText" lastClr="000000"/>
                </a:solidFill>
                <a:latin typeface="Calibri"/>
              </a:rPr>
              <a:t>Subject, </a:t>
            </a:r>
            <a:r>
              <a:rPr lang="en-GB" dirty="0" smtClean="0">
                <a:solidFill>
                  <a:sysClr val="windowText" lastClr="000000"/>
                </a:solidFill>
                <a:latin typeface="Calibri"/>
              </a:rPr>
              <a:t>thematic, …</a:t>
            </a:r>
            <a:endParaRPr lang="en-GB" dirty="0">
              <a:solidFill>
                <a:sysClr val="windowText" lastClr="000000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5" name="Rettangolo arrotondato 11"/>
          <p:cNvSpPr/>
          <p:nvPr/>
        </p:nvSpPr>
        <p:spPr>
          <a:xfrm>
            <a:off x="1098427" y="28466504"/>
            <a:ext cx="5760640" cy="288032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" name="Segnaposto contenuto 2"/>
          <p:cNvSpPr txBox="1">
            <a:spLocks/>
          </p:cNvSpPr>
          <p:nvPr/>
        </p:nvSpPr>
        <p:spPr>
          <a:xfrm>
            <a:off x="1746499" y="29114576"/>
            <a:ext cx="5454271" cy="2730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Entities</a:t>
            </a:r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</a:t>
            </a:r>
            <a:r>
              <a:rPr kumimoji="0" lang="en-US" sz="2000" b="0" i="1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code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references (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startNPT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endNPT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685800" marR="0" lvl="1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i="1" dirty="0" smtClean="0">
                <a:solidFill>
                  <a:sysClr val="windowText" lastClr="000000"/>
                </a:solidFill>
                <a:latin typeface="Calibri"/>
              </a:rPr>
              <a:t>e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xtractor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confidence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Full text transcript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6" name="Rettangolo arrotondato 11"/>
          <p:cNvSpPr/>
          <p:nvPr/>
        </p:nvSpPr>
        <p:spPr>
          <a:xfrm>
            <a:off x="7291115" y="28466504"/>
            <a:ext cx="5616624" cy="129614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4" name="Rettangolo 1"/>
          <p:cNvSpPr/>
          <p:nvPr/>
        </p:nvSpPr>
        <p:spPr>
          <a:xfrm>
            <a:off x="1386459" y="28538512"/>
            <a:ext cx="3257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Features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indexed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2" name="Rettangolo 1"/>
          <p:cNvSpPr/>
          <p:nvPr/>
        </p:nvSpPr>
        <p:spPr>
          <a:xfrm>
            <a:off x="7795171" y="28538512"/>
            <a:ext cx="2767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Granularity level: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3" name="Segnaposto contenuto 2"/>
          <p:cNvSpPr txBox="1">
            <a:spLocks/>
          </p:cNvSpPr>
          <p:nvPr/>
        </p:nvSpPr>
        <p:spPr>
          <a:xfrm>
            <a:off x="8227219" y="29114576"/>
            <a:ext cx="5454271" cy="58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ysClr val="windowText" lastClr="000000"/>
                </a:solidFill>
                <a:latin typeface="Calibri"/>
              </a:rPr>
              <a:t>Chapter</a:t>
            </a:r>
            <a:endParaRPr lang="it-IT" dirty="0">
              <a:solidFill>
                <a:sysClr val="windowText" lastClr="000000"/>
              </a:solidFill>
              <a:latin typeface="Calibri"/>
            </a:endParaRP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68" name="Picture 367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22052755" y="41350477"/>
            <a:ext cx="3191266" cy="936105"/>
          </a:xfrm>
          <a:prstGeom prst="rect">
            <a:avLst/>
          </a:prstGeom>
        </p:spPr>
      </p:pic>
      <p:pic>
        <p:nvPicPr>
          <p:cNvPr id="21" name="Picture 20" descr="Screen Shot 2014-10-14 at 6.24.47 PM.png"/>
          <p:cNvPicPr>
            <a:picLocks noChangeAspect="1"/>
          </p:cNvPicPr>
          <p:nvPr/>
        </p:nvPicPr>
        <p:blipFill rotWithShape="1">
          <a:blip r:embed="rId5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55" t="3407" b="6298"/>
          <a:stretch/>
        </p:blipFill>
        <p:spPr>
          <a:xfrm>
            <a:off x="16508269" y="21692294"/>
            <a:ext cx="12986379" cy="1625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11379</TotalTime>
  <Words>329</Words>
  <Application>Microsoft Office PowerPoint</Application>
  <PresentationFormat>Custom</PresentationFormat>
  <Paragraphs>77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Thème Office</vt:lpstr>
      <vt:lpstr>Slide 1</vt:lpstr>
    </vt:vector>
  </TitlesOfParts>
  <Company>EURECOM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troncy</cp:lastModifiedBy>
  <cp:revision>258</cp:revision>
  <cp:lastPrinted>2014-05-13T10:12:00Z</cp:lastPrinted>
  <dcterms:created xsi:type="dcterms:W3CDTF">2009-03-09T11:01:05Z</dcterms:created>
  <dcterms:modified xsi:type="dcterms:W3CDTF">2014-10-14T22:38:10Z</dcterms:modified>
</cp:coreProperties>
</file>